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86" r:id="rId2"/>
    <p:sldId id="307" r:id="rId3"/>
    <p:sldId id="285" r:id="rId4"/>
    <p:sldId id="264" r:id="rId5"/>
    <p:sldId id="268" r:id="rId6"/>
    <p:sldId id="269" r:id="rId7"/>
    <p:sldId id="308" r:id="rId8"/>
    <p:sldId id="270" r:id="rId9"/>
    <p:sldId id="276" r:id="rId10"/>
    <p:sldId id="277" r:id="rId11"/>
    <p:sldId id="292" r:id="rId12"/>
    <p:sldId id="280" r:id="rId13"/>
    <p:sldId id="281" r:id="rId14"/>
    <p:sldId id="290" r:id="rId15"/>
    <p:sldId id="309" r:id="rId16"/>
    <p:sldId id="295" r:id="rId17"/>
    <p:sldId id="297" r:id="rId18"/>
    <p:sldId id="298" r:id="rId19"/>
    <p:sldId id="296" r:id="rId20"/>
    <p:sldId id="299" r:id="rId21"/>
    <p:sldId id="300" r:id="rId22"/>
    <p:sldId id="301" r:id="rId23"/>
    <p:sldId id="302" r:id="rId24"/>
    <p:sldId id="303" r:id="rId25"/>
    <p:sldId id="304" r:id="rId26"/>
    <p:sldId id="272" r:id="rId27"/>
    <p:sldId id="310" r:id="rId28"/>
    <p:sldId id="29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1B805C-9F4B-4D04-A5A1-4BE0CCF9B2A9}" type="datetimeFigureOut">
              <a:rPr lang="en-US" smtClean="0"/>
              <a:pPr/>
              <a:t>10/21/2024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965740-257A-46F3-95E7-B0AD32C7B06B}" type="slidenum">
              <a:rPr lang="en-US" smtClean="0"/>
              <a:pPr/>
              <a:t>‹#›</a:t>
            </a:fld>
            <a:endParaRPr lang="en-US"/>
          </a:p>
        </p:txBody>
      </p:sp>
    </p:spTree>
    <p:extLst>
      <p:ext uri="{BB962C8B-B14F-4D97-AF65-F5344CB8AC3E}">
        <p14:creationId xmlns:p14="http://schemas.microsoft.com/office/powerpoint/2010/main" val="343771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3894138" y="9558338"/>
            <a:ext cx="2978150" cy="503237"/>
          </a:xfrm>
          <a:prstGeom prst="rect">
            <a:avLst/>
          </a:prstGeom>
          <a:noFill/>
          <a:ln w="9525">
            <a:noFill/>
            <a:miter lim="800000"/>
            <a:headEnd/>
            <a:tailEnd/>
          </a:ln>
        </p:spPr>
        <p:txBody>
          <a:bodyPr lIns="96780" tIns="48390" rIns="96780" bIns="48390" anchor="b"/>
          <a:lstStyle/>
          <a:p>
            <a:pPr algn="r" defTabSz="965200" eaLnBrk="1" hangingPunct="1">
              <a:buClr>
                <a:srgbClr val="000000"/>
              </a:buClr>
            </a:pPr>
            <a:fld id="{80858C5B-47FB-42E5-BCA8-25173A393ACE}" type="slidenum">
              <a:rPr lang="zh-CN" altLang="zh-CN" sz="1300">
                <a:latin typeface="Calibri" pitchFamily="34" charset="0"/>
              </a:rPr>
              <a:pPr algn="r" defTabSz="965200" eaLnBrk="1" hangingPunct="1">
                <a:buClr>
                  <a:srgbClr val="000000"/>
                </a:buClr>
              </a:pPr>
              <a:t>2</a:t>
            </a:fld>
            <a:endParaRPr lang="en-US" altLang="zh-CN" sz="1300">
              <a:latin typeface="Calibri" pitchFamily="34" charset="0"/>
            </a:endParaRPr>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29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pitchFamily="34" charset="0"/>
            </a:endParaRPr>
          </a:p>
        </p:txBody>
      </p:sp>
    </p:spTree>
    <p:extLst>
      <p:ext uri="{BB962C8B-B14F-4D97-AF65-F5344CB8AC3E}">
        <p14:creationId xmlns:p14="http://schemas.microsoft.com/office/powerpoint/2010/main" val="141408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E52DEEFE-85DB-4AD8-B822-67C1896D39C6}" type="slidenum">
              <a:rPr lang="en-US" smtClean="0"/>
              <a:pPr/>
              <a:t>17</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r>
              <a:rPr lang="en-US" smtClean="0">
                <a:solidFill>
                  <a:srgbClr val="000000"/>
                </a:solidFill>
                <a:latin typeface="Lucida Grande"/>
              </a:rPr>
              <a:t>global.energy.bal.clr.eps  from chap2</a:t>
            </a:r>
          </a:p>
        </p:txBody>
      </p:sp>
    </p:spTree>
    <p:extLst>
      <p:ext uri="{BB962C8B-B14F-4D97-AF65-F5344CB8AC3E}">
        <p14:creationId xmlns:p14="http://schemas.microsoft.com/office/powerpoint/2010/main" val="1552241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AF328C8D-0761-4AEB-B133-5C7B08C5F219}" type="slidenum">
              <a:rPr lang="en-US" smtClean="0"/>
              <a:pPr/>
              <a:t>19</a:t>
            </a:fld>
            <a:endParaRPr lang="en-US" smtClean="0"/>
          </a:p>
        </p:txBody>
      </p:sp>
      <p:sp>
        <p:nvSpPr>
          <p:cNvPr id="41987" name="Rectangle 1026"/>
          <p:cNvSpPr>
            <a:spLocks noGrp="1" noRot="1" noChangeAspect="1" noChangeArrowheads="1" noTextEdit="1"/>
          </p:cNvSpPr>
          <p:nvPr>
            <p:ph type="sldImg"/>
          </p:nvPr>
        </p:nvSpPr>
        <p:spPr>
          <a:ln/>
        </p:spPr>
      </p:sp>
      <p:sp>
        <p:nvSpPr>
          <p:cNvPr id="41988" name="Rectangle 1027"/>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433457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C7422E5B-7744-47B1-B6D8-A15A4D1B8BD1}" type="slidenum">
              <a:rPr lang="en-US" smtClean="0"/>
              <a:pPr/>
              <a:t>20</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smtClean="0"/>
          </a:p>
          <a:p>
            <a:pPr eaLnBrk="1" hangingPunct="1"/>
            <a:endParaRPr lang="en-US" smtClean="0"/>
          </a:p>
        </p:txBody>
      </p:sp>
    </p:spTree>
    <p:extLst>
      <p:ext uri="{BB962C8B-B14F-4D97-AF65-F5344CB8AC3E}">
        <p14:creationId xmlns:p14="http://schemas.microsoft.com/office/powerpoint/2010/main" val="3619816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232207C5-B9C5-4FCD-982C-FC706F047528}" type="slidenum">
              <a:rPr lang="en-US" smtClean="0"/>
              <a:pPr/>
              <a:t>22</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75438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1EFE1993-E61A-4A3A-902C-06A1C95028C7}" type="slidenum">
              <a:rPr lang="en-US" smtClean="0"/>
              <a:pPr/>
              <a:t>25</a:t>
            </a:fld>
            <a:endParaRPr 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4113537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C1DE070-7270-4072-ACA9-F8E555F94386}" type="slidenum">
              <a:rPr lang="en-US" smtClean="0"/>
              <a:pPr/>
              <a:t>26</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marL="247650" indent="-247650"/>
            <a:r>
              <a:rPr lang="en-US" smtClean="0">
                <a:sym typeface="Wingdings" pitchFamily="2" charset="2"/>
              </a:rPr>
              <a:t>Methods of mitigating global warming include </a:t>
            </a:r>
          </a:p>
          <a:p>
            <a:pPr marL="704850" lvl="1" indent="-247650"/>
            <a:r>
              <a:rPr lang="en-US" smtClean="0">
                <a:sym typeface="Wingdings" pitchFamily="2" charset="2"/>
              </a:rPr>
              <a:t>Conservation </a:t>
            </a:r>
          </a:p>
          <a:p>
            <a:pPr marL="1162050" lvl="2" indent="-247650"/>
            <a:r>
              <a:rPr lang="en-US" smtClean="0">
                <a:sym typeface="Wingdings" pitchFamily="2" charset="2"/>
              </a:rPr>
              <a:t>Reduce energy needs, such as electrical usage, petroleum usage, reduced packaging </a:t>
            </a:r>
          </a:p>
          <a:p>
            <a:pPr marL="1162050" lvl="2" indent="-247650"/>
            <a:r>
              <a:rPr lang="en-US" smtClean="0">
                <a:sym typeface="Wingdings" pitchFamily="2" charset="2"/>
              </a:rPr>
              <a:t>Recycling, which uses less energy to produce products compared to </a:t>
            </a:r>
          </a:p>
          <a:p>
            <a:pPr marL="704850" lvl="1" indent="-247650"/>
            <a:r>
              <a:rPr lang="en-US" smtClean="0">
                <a:sym typeface="Wingdings" pitchFamily="2" charset="2"/>
              </a:rPr>
              <a:t>Another way to reduce carbon emissions is to use alternate energy sources, such as </a:t>
            </a:r>
          </a:p>
          <a:p>
            <a:pPr marL="1162050" lvl="2" indent="-247650"/>
            <a:r>
              <a:rPr lang="en-US" smtClean="0">
                <a:sym typeface="Wingdings" pitchFamily="2" charset="2"/>
              </a:rPr>
              <a:t>Nuclear </a:t>
            </a:r>
          </a:p>
          <a:p>
            <a:pPr marL="1162050" lvl="2" indent="-247650"/>
            <a:r>
              <a:rPr lang="en-US" smtClean="0">
                <a:sym typeface="Wingdings" pitchFamily="2" charset="2"/>
              </a:rPr>
              <a:t>Wind </a:t>
            </a:r>
          </a:p>
          <a:p>
            <a:pPr marL="1162050" lvl="2" indent="-247650"/>
            <a:r>
              <a:rPr lang="en-US" smtClean="0">
                <a:sym typeface="Wingdings" pitchFamily="2" charset="2"/>
              </a:rPr>
              <a:t>Geothermal </a:t>
            </a:r>
          </a:p>
          <a:p>
            <a:pPr marL="1162050" lvl="2" indent="-247650"/>
            <a:r>
              <a:rPr lang="en-US" smtClean="0">
                <a:sym typeface="Wingdings" pitchFamily="2" charset="2"/>
              </a:rPr>
              <a:t>Hydroelectric </a:t>
            </a:r>
          </a:p>
          <a:p>
            <a:pPr marL="1162050" lvl="2" indent="-247650"/>
            <a:r>
              <a:rPr lang="en-US" smtClean="0">
                <a:sym typeface="Wingdings" pitchFamily="2" charset="2"/>
              </a:rPr>
              <a:t>Solar </a:t>
            </a:r>
          </a:p>
          <a:p>
            <a:pPr marL="1162050" lvl="2" indent="-247650"/>
            <a:r>
              <a:rPr lang="en-US" smtClean="0">
                <a:sym typeface="Wingdings" pitchFamily="2" charset="2"/>
              </a:rPr>
              <a:t>Fusion? </a:t>
            </a:r>
          </a:p>
        </p:txBody>
      </p:sp>
    </p:spTree>
    <p:extLst>
      <p:ext uri="{BB962C8B-B14F-4D97-AF65-F5344CB8AC3E}">
        <p14:creationId xmlns:p14="http://schemas.microsoft.com/office/powerpoint/2010/main" val="392518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0A9D85B-DBB0-40F5-9EC1-0FBA5F874F5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9D85B-DBB0-40F5-9EC1-0FBA5F874F5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B12DA01-FFA9-46DC-A86F-35F31A4AC442}" type="datetimeFigureOut">
              <a:rPr lang="en-US" smtClean="0"/>
              <a:pPr/>
              <a:t>10/21/2024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60A9D85B-DBB0-40F5-9EC1-0FBA5F874F59}"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B12DA01-FFA9-46DC-A86F-35F31A4AC442}" type="datetimeFigureOut">
              <a:rPr lang="en-US" smtClean="0"/>
              <a:pPr/>
              <a:t>10/21/2024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0A9D85B-DBB0-40F5-9EC1-0FBA5F874F59}"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3.pn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3.pn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3.pn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3.pn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3.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wma"/><Relationship Id="rId1" Type="http://schemas.microsoft.com/office/2007/relationships/media" Target="../media/media18.wm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6" Type="http://schemas.openxmlformats.org/officeDocument/2006/relationships/image" Target="../media/image3.png"/><Relationship Id="rId5" Type="http://schemas.openxmlformats.org/officeDocument/2006/relationships/image" Target="../media/image22.jpeg"/><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3.png"/><Relationship Id="rId5" Type="http://schemas.openxmlformats.org/officeDocument/2006/relationships/image" Target="../media/image23.jpeg"/><Relationship Id="rId4"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ma"/><Relationship Id="rId1" Type="http://schemas.microsoft.com/office/2007/relationships/media" Target="../media/media22.wm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3" Type="http://schemas.openxmlformats.org/officeDocument/2006/relationships/audio" Target="../media/media26.wma"/><Relationship Id="rId7" Type="http://schemas.openxmlformats.org/officeDocument/2006/relationships/image" Target="../media/image24.png"/><Relationship Id="rId12" Type="http://schemas.openxmlformats.org/officeDocument/2006/relationships/image" Target="../media/image29.jpeg"/><Relationship Id="rId2" Type="http://schemas.microsoft.com/office/2007/relationships/media" Target="../media/media26.wma"/><Relationship Id="rId1" Type="http://schemas.openxmlformats.org/officeDocument/2006/relationships/tags" Target="../tags/tag2.xml"/><Relationship Id="rId6" Type="http://schemas.openxmlformats.org/officeDocument/2006/relationships/hyperlink" Target="http://upload.wikimedia.org/wikipedia/commons/4/44/Recycle001.svg" TargetMode="External"/><Relationship Id="rId11" Type="http://schemas.openxmlformats.org/officeDocument/2006/relationships/image" Target="../media/image28.jpeg"/><Relationship Id="rId5" Type="http://schemas.openxmlformats.org/officeDocument/2006/relationships/notesSlide" Target="../notesSlides/notesSlide7.xml"/><Relationship Id="rId15" Type="http://schemas.openxmlformats.org/officeDocument/2006/relationships/image" Target="../media/image3.png"/><Relationship Id="rId10" Type="http://schemas.openxmlformats.org/officeDocument/2006/relationships/image" Target="../media/image27.jpeg"/><Relationship Id="rId4" Type="http://schemas.openxmlformats.org/officeDocument/2006/relationships/slideLayout" Target="../slideLayouts/slideLayout2.xml"/><Relationship Id="rId9" Type="http://schemas.openxmlformats.org/officeDocument/2006/relationships/image" Target="../media/image26.jpeg"/><Relationship Id="rId1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wma"/><Relationship Id="rId1" Type="http://schemas.microsoft.com/office/2007/relationships/media" Target="../media/media27.wma"/><Relationship Id="rId5" Type="http://schemas.openxmlformats.org/officeDocument/2006/relationships/image" Target="../media/image3.pn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3.pn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5" Type="http://schemas.openxmlformats.org/officeDocument/2006/relationships/image" Target="../media/image3.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ma"/><Relationship Id="rId1" Type="http://schemas.microsoft.com/office/2007/relationships/media" Target="../media/media4.wma"/><Relationship Id="rId5" Type="http://schemas.openxmlformats.org/officeDocument/2006/relationships/image" Target="../media/image3.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ma"/><Relationship Id="rId1" Type="http://schemas.microsoft.com/office/2007/relationships/media" Target="../media/media5.wma"/><Relationship Id="rId5" Type="http://schemas.openxmlformats.org/officeDocument/2006/relationships/image" Target="../media/image3.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audio" Target="../media/media6.wma"/><Relationship Id="rId2" Type="http://schemas.microsoft.com/office/2007/relationships/media" Target="../media/media6.wm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3.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3.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0" y="1143000"/>
            <a:ext cx="8077200" cy="7078861"/>
          </a:xfrm>
          <a:prstGeom prst="rect">
            <a:avLst/>
          </a:prstGeom>
        </p:spPr>
        <p:txBody>
          <a:bodyPr wrap="square">
            <a:spAutoFit/>
          </a:bodyPr>
          <a:lstStyle/>
          <a:p>
            <a:pPr algn="ctr">
              <a:defRPr/>
            </a:pPr>
            <a:r>
              <a:rPr lang="en-US" sz="3200" b="1" dirty="0">
                <a:solidFill>
                  <a:srgbClr val="0000CC"/>
                </a:solidFill>
              </a:rPr>
              <a:t>Global Warming and Climate </a:t>
            </a:r>
            <a:r>
              <a:rPr lang="en-US" sz="3200" b="1" dirty="0" smtClean="0">
                <a:solidFill>
                  <a:srgbClr val="0000CC"/>
                </a:solidFill>
              </a:rPr>
              <a:t>change</a:t>
            </a:r>
          </a:p>
          <a:p>
            <a:pPr algn="ctr">
              <a:defRPr/>
            </a:pPr>
            <a:r>
              <a:rPr lang="en-US" sz="2400" b="1" dirty="0" smtClean="0"/>
              <a:t>Sub</a:t>
            </a:r>
            <a:r>
              <a:rPr lang="en-US" sz="2400" b="1" dirty="0"/>
              <a:t>:  Environmental Studies (CHM 1002)</a:t>
            </a:r>
            <a:r>
              <a:rPr lang="en-US" sz="3200" b="1" dirty="0"/>
              <a:t> </a:t>
            </a:r>
          </a:p>
          <a:p>
            <a:pPr algn="ctr">
              <a:defRPr/>
            </a:pPr>
            <a:r>
              <a:rPr lang="en-US" sz="3200" b="1" dirty="0" smtClean="0"/>
              <a:t>Lecture series</a:t>
            </a:r>
            <a:r>
              <a:rPr lang="en-US" sz="3200" b="1" dirty="0"/>
              <a:t>	</a:t>
            </a:r>
            <a:endParaRPr lang="en-US" sz="3200" b="1" dirty="0" smtClean="0"/>
          </a:p>
          <a:p>
            <a:pPr algn="ctr"/>
            <a:endParaRPr lang="en-IN" sz="2400" dirty="0" smtClean="0"/>
          </a:p>
          <a:p>
            <a:pPr algn="ctr"/>
            <a:endParaRPr lang="en-IN" sz="2400" dirty="0"/>
          </a:p>
          <a:p>
            <a:pPr algn="ctr"/>
            <a:endParaRPr lang="en-IN" sz="2400" dirty="0" smtClean="0"/>
          </a:p>
          <a:p>
            <a:pPr algn="ctr"/>
            <a:endParaRPr lang="en-IN" sz="2400" dirty="0" smtClean="0"/>
          </a:p>
          <a:p>
            <a:pPr algn="ctr"/>
            <a:endParaRPr lang="en-IN" sz="2400" dirty="0"/>
          </a:p>
          <a:p>
            <a:pPr algn="ctr"/>
            <a:r>
              <a:rPr lang="en-IN" sz="2400" dirty="0" smtClean="0"/>
              <a:t>By</a:t>
            </a:r>
            <a:endParaRPr lang="en-IN" sz="2400" dirty="0"/>
          </a:p>
          <a:p>
            <a:pPr algn="ctr"/>
            <a:r>
              <a:rPr lang="en-IN" sz="2400" dirty="0" err="1" smtClean="0"/>
              <a:t>Dr.</a:t>
            </a:r>
            <a:r>
              <a:rPr lang="en-IN" sz="2400" dirty="0" smtClean="0"/>
              <a:t> </a:t>
            </a:r>
            <a:r>
              <a:rPr lang="en-IN" sz="2400" dirty="0" err="1"/>
              <a:t>Abanti</a:t>
            </a:r>
            <a:r>
              <a:rPr lang="en-IN" sz="2400" dirty="0"/>
              <a:t> Pradhan</a:t>
            </a:r>
          </a:p>
          <a:p>
            <a:pPr algn="ctr"/>
            <a:r>
              <a:rPr lang="en-IN" sz="2400" dirty="0" smtClean="0"/>
              <a:t>Associate </a:t>
            </a:r>
            <a:r>
              <a:rPr lang="en-IN" sz="2400" dirty="0"/>
              <a:t>Professor</a:t>
            </a:r>
          </a:p>
          <a:p>
            <a:pPr algn="ctr"/>
            <a:r>
              <a:rPr lang="en-IN" sz="2400" dirty="0" smtClean="0"/>
              <a:t>Dept. </a:t>
            </a:r>
            <a:r>
              <a:rPr lang="en-IN" sz="2400" dirty="0"/>
              <a:t>of Chemistry, ITER, Bhubaneswar</a:t>
            </a:r>
          </a:p>
          <a:p>
            <a:pPr algn="ctr"/>
            <a:r>
              <a:rPr lang="en-IN" sz="2400" dirty="0"/>
              <a:t>SOA  [ deemed to be University]</a:t>
            </a:r>
          </a:p>
          <a:p>
            <a:pPr algn="ctr"/>
            <a:endParaRPr lang="en-IN" sz="3600" dirty="0"/>
          </a:p>
          <a:p>
            <a:pPr algn="ctr">
              <a:defRPr/>
            </a:pPr>
            <a:endParaRPr lang="en-US" sz="3200" b="1" dirty="0" smtClean="0"/>
          </a:p>
          <a:p>
            <a:pPr algn="ctr">
              <a:defRPr/>
            </a:pPr>
            <a:endParaRPr lang="en-US" sz="3200" b="1" dirty="0"/>
          </a:p>
          <a:p>
            <a:pPr algn="ctr">
              <a:defRPr/>
            </a:pPr>
            <a:r>
              <a:rPr lang="en-US" dirty="0"/>
              <a:t>	</a:t>
            </a:r>
          </a:p>
        </p:txBody>
      </p:sp>
      <p:pic>
        <p:nvPicPr>
          <p:cNvPr id="5"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1156" y="3048000"/>
            <a:ext cx="1258888"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49"/>
    </mc:Choice>
    <mc:Fallback xmlns="">
      <p:transition spd="slow" advTm="12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NARESH\Desktop\gwcc a\consequences-of-global-warming-and-climate-change-43-638.jpg"/>
          <p:cNvPicPr>
            <a:picLocks noChangeAspect="1" noChangeArrowheads="1"/>
          </p:cNvPicPr>
          <p:nvPr/>
        </p:nvPicPr>
        <p:blipFill>
          <a:blip r:embed="rId4"/>
          <a:srcRect/>
          <a:stretch>
            <a:fillRect/>
          </a:stretch>
        </p:blipFill>
        <p:spPr bwMode="auto">
          <a:xfrm>
            <a:off x="228600" y="152400"/>
            <a:ext cx="8610600" cy="6477000"/>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399"/>
    </mc:Choice>
    <mc:Fallback xmlns="">
      <p:transition spd="slow" advTm="2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NARESH\Desktop\gw cc\global-warning-and-climate-change-33-638.jpg"/>
          <p:cNvPicPr>
            <a:picLocks noChangeAspect="1" noChangeArrowheads="1"/>
          </p:cNvPicPr>
          <p:nvPr/>
        </p:nvPicPr>
        <p:blipFill>
          <a:blip r:embed="rId4"/>
          <a:srcRect l="5643" t="22547" r="9404" b="5010"/>
          <a:stretch>
            <a:fillRect/>
          </a:stretch>
        </p:blipFill>
        <p:spPr bwMode="auto">
          <a:xfrm>
            <a:off x="0" y="609600"/>
            <a:ext cx="6172200" cy="3136137"/>
          </a:xfrm>
          <a:prstGeom prst="rect">
            <a:avLst/>
          </a:prstGeom>
          <a:noFill/>
        </p:spPr>
      </p:pic>
      <p:pic>
        <p:nvPicPr>
          <p:cNvPr id="24579" name="Picture 3" descr="C:\Users\NARESH\Desktop\gw cc\global-warning-and-climate-change-36-638.jpg"/>
          <p:cNvPicPr>
            <a:picLocks noChangeAspect="1" noChangeArrowheads="1"/>
          </p:cNvPicPr>
          <p:nvPr/>
        </p:nvPicPr>
        <p:blipFill>
          <a:blip r:embed="rId5"/>
          <a:srcRect t="20042" b="25052"/>
          <a:stretch>
            <a:fillRect/>
          </a:stretch>
        </p:blipFill>
        <p:spPr bwMode="auto">
          <a:xfrm>
            <a:off x="228600" y="3810000"/>
            <a:ext cx="6172200" cy="2560020"/>
          </a:xfrm>
          <a:prstGeom prst="rect">
            <a:avLst/>
          </a:prstGeom>
          <a:noFill/>
        </p:spPr>
      </p:pic>
      <p:sp>
        <p:nvSpPr>
          <p:cNvPr id="5" name="TextBox 4"/>
          <p:cNvSpPr txBox="1"/>
          <p:nvPr/>
        </p:nvSpPr>
        <p:spPr>
          <a:xfrm>
            <a:off x="0" y="0"/>
            <a:ext cx="9113008" cy="553998"/>
          </a:xfrm>
          <a:prstGeom prst="rect">
            <a:avLst/>
          </a:prstGeom>
          <a:noFill/>
        </p:spPr>
        <p:txBody>
          <a:bodyPr wrap="none" rtlCol="0">
            <a:spAutoFit/>
          </a:bodyPr>
          <a:lstStyle/>
          <a:p>
            <a:r>
              <a:rPr lang="en-US" sz="3000" dirty="0" smtClean="0">
                <a:solidFill>
                  <a:srgbClr val="FF0000"/>
                </a:solidFill>
              </a:rPr>
              <a:t>Depletion of Stratospheric Ozone and Climate change</a:t>
            </a:r>
            <a:endParaRPr lang="en-US" sz="3000" dirty="0">
              <a:solidFill>
                <a:srgbClr val="FF00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488"/>
    </mc:Choice>
    <mc:Fallback xmlns="">
      <p:transition spd="slow" advTm="68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descr="C:\Users\NARESH\Desktop\gwcc a\consequences-of-global-warming-and-climate-change-51-638.jpg"/>
          <p:cNvPicPr>
            <a:picLocks noChangeAspect="1" noChangeArrowheads="1"/>
          </p:cNvPicPr>
          <p:nvPr/>
        </p:nvPicPr>
        <p:blipFill>
          <a:blip r:embed="rId4"/>
          <a:srcRect/>
          <a:stretch>
            <a:fillRect/>
          </a:stretch>
        </p:blipFill>
        <p:spPr bwMode="auto">
          <a:xfrm>
            <a:off x="228600" y="304801"/>
            <a:ext cx="8504651" cy="6385154"/>
          </a:xfrm>
          <a:prstGeom prst="rect">
            <a:avLst/>
          </a:prstGeom>
          <a:noFill/>
        </p:spPr>
      </p:pic>
      <p:sp>
        <p:nvSpPr>
          <p:cNvPr id="3" name="TextBox 2"/>
          <p:cNvSpPr txBox="1"/>
          <p:nvPr/>
        </p:nvSpPr>
        <p:spPr>
          <a:xfrm>
            <a:off x="1828800" y="5943600"/>
            <a:ext cx="6317883" cy="369332"/>
          </a:xfrm>
          <a:prstGeom prst="rect">
            <a:avLst/>
          </a:prstGeom>
          <a:noFill/>
        </p:spPr>
        <p:txBody>
          <a:bodyPr wrap="none" rtlCol="0">
            <a:spAutoFit/>
          </a:bodyPr>
          <a:lstStyle/>
          <a:p>
            <a:r>
              <a:rPr lang="en-US" b="1" dirty="0" smtClean="0">
                <a:solidFill>
                  <a:srgbClr val="7030A0"/>
                </a:solidFill>
              </a:rPr>
              <a:t>Influence  amount and pattern of precipitation, Drought</a:t>
            </a:r>
            <a:endParaRPr lang="en-US" b="1" dirty="0">
              <a:solidFill>
                <a:srgbClr val="7030A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821"/>
    </mc:Choice>
    <mc:Fallback xmlns="">
      <p:transition spd="slow" advTm="94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NARESH\Desktop\gwcc a\consequences-of-global-warming-and-climate-change-52-638.jpg"/>
          <p:cNvPicPr>
            <a:picLocks noChangeAspect="1" noChangeArrowheads="1"/>
          </p:cNvPicPr>
          <p:nvPr/>
        </p:nvPicPr>
        <p:blipFill>
          <a:blip r:embed="rId4"/>
          <a:srcRect t="7516" r="3762" b="10021"/>
          <a:stretch>
            <a:fillRect/>
          </a:stretch>
        </p:blipFill>
        <p:spPr bwMode="auto">
          <a:xfrm>
            <a:off x="23207" y="685800"/>
            <a:ext cx="9120793" cy="5867400"/>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140"/>
    </mc:Choice>
    <mc:Fallback xmlns="">
      <p:transition spd="slow" advTm="59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NARESH\Desktop\gw cc\global-warning-and-climate-change-28-638.jpg"/>
          <p:cNvPicPr>
            <a:picLocks noChangeAspect="1" noChangeArrowheads="1"/>
          </p:cNvPicPr>
          <p:nvPr/>
        </p:nvPicPr>
        <p:blipFill>
          <a:blip r:embed="rId4"/>
          <a:srcRect/>
          <a:stretch>
            <a:fillRect/>
          </a:stretch>
        </p:blipFill>
        <p:spPr bwMode="auto">
          <a:xfrm>
            <a:off x="152400" y="304800"/>
            <a:ext cx="8534399" cy="6407487"/>
          </a:xfrm>
          <a:prstGeom prst="rect">
            <a:avLst/>
          </a:prstGeom>
          <a:noFill/>
        </p:spPr>
      </p:pic>
      <p:pic>
        <p:nvPicPr>
          <p:cNvPr id="3" name="Picture 2" descr="C:\Users\NARESH\Desktop\gwcc a\consequences-of-global-warming-and-climate-change-65-638.jpg"/>
          <p:cNvPicPr>
            <a:picLocks noChangeAspect="1" noChangeArrowheads="1"/>
          </p:cNvPicPr>
          <p:nvPr/>
        </p:nvPicPr>
        <p:blipFill>
          <a:blip r:embed="rId5"/>
          <a:srcRect l="5643" t="62630" r="3762" b="2505"/>
          <a:stretch>
            <a:fillRect/>
          </a:stretch>
        </p:blipFill>
        <p:spPr bwMode="auto">
          <a:xfrm>
            <a:off x="5080000" y="5410200"/>
            <a:ext cx="4064000" cy="1295400"/>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725"/>
    </mc:Choice>
    <mc:Fallback xmlns="">
      <p:transition spd="slow" advTm="73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C:\Users\NARESH\Desktop\gwcc a\consequences-of-global-warming-and-climate-change-63-638.jpg"/>
          <p:cNvPicPr>
            <a:picLocks noChangeAspect="1" noChangeArrowheads="1"/>
          </p:cNvPicPr>
          <p:nvPr/>
        </p:nvPicPr>
        <p:blipFill>
          <a:blip r:embed="rId4"/>
          <a:srcRect t="2505" b="10021"/>
          <a:stretch>
            <a:fillRect/>
          </a:stretch>
        </p:blipFill>
        <p:spPr bwMode="auto">
          <a:xfrm>
            <a:off x="76199" y="685800"/>
            <a:ext cx="9050357" cy="5943600"/>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309"/>
    </mc:Choice>
    <mc:Fallback xmlns="">
      <p:transition spd="slow" advTm="26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0" y="1981200"/>
            <a:ext cx="5016501" cy="707886"/>
          </a:xfrm>
          <a:prstGeom prst="rect">
            <a:avLst/>
          </a:prstGeom>
          <a:noFill/>
        </p:spPr>
        <p:txBody>
          <a:bodyPr wrap="none" rtlCol="0">
            <a:spAutoFit/>
          </a:bodyPr>
          <a:lstStyle/>
          <a:p>
            <a:r>
              <a:rPr lang="en-US" sz="4000" dirty="0" smtClean="0">
                <a:solidFill>
                  <a:srgbClr val="C00000"/>
                </a:solidFill>
              </a:rPr>
              <a:t>Earth energy Budgets </a:t>
            </a:r>
            <a:endParaRPr lang="en-US" sz="4000" dirty="0">
              <a:solidFill>
                <a:srgbClr val="C00000"/>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15"/>
    </mc:Choice>
    <mc:Fallback xmlns="">
      <p:transition spd="slow" advTm="3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4" descr="global"/>
          <p:cNvPicPr>
            <a:picLocks noChangeAspect="1" noChangeArrowheads="1"/>
          </p:cNvPicPr>
          <p:nvPr/>
        </p:nvPicPr>
        <p:blipFill>
          <a:blip r:embed="rId5"/>
          <a:srcRect/>
          <a:stretch>
            <a:fillRect/>
          </a:stretch>
        </p:blipFill>
        <p:spPr bwMode="auto">
          <a:xfrm>
            <a:off x="304800" y="1295400"/>
            <a:ext cx="7662863" cy="4994068"/>
          </a:xfrm>
          <a:prstGeom prst="rect">
            <a:avLst/>
          </a:prstGeom>
          <a:noFill/>
          <a:ln w="9525">
            <a:noFill/>
            <a:miter lim="800000"/>
            <a:headEnd/>
            <a:tailEnd/>
          </a:ln>
        </p:spPr>
      </p:pic>
      <p:sp>
        <p:nvSpPr>
          <p:cNvPr id="22531" name="Rectangle 10" descr="Blue tissue paper"/>
          <p:cNvSpPr>
            <a:spLocks noChangeArrowheads="1"/>
          </p:cNvSpPr>
          <p:nvPr/>
        </p:nvSpPr>
        <p:spPr bwMode="auto">
          <a:xfrm>
            <a:off x="773113" y="6165850"/>
            <a:ext cx="2303462" cy="366713"/>
          </a:xfrm>
          <a:prstGeom prst="rect">
            <a:avLst/>
          </a:prstGeom>
          <a:blipFill dpi="0" rotWithShape="1">
            <a:blip r:embed="rId6"/>
            <a:srcRect/>
            <a:tile tx="0" ty="0" sx="100000" sy="100000" flip="none" algn="tl"/>
          </a:blipFill>
          <a:ln w="9525">
            <a:noFill/>
            <a:miter lim="800000"/>
            <a:headEnd/>
            <a:tailEnd/>
          </a:ln>
        </p:spPr>
        <p:txBody>
          <a:bodyPr/>
          <a:lstStyle/>
          <a:p>
            <a:pPr>
              <a:lnSpc>
                <a:spcPct val="80000"/>
              </a:lnSpc>
            </a:pPr>
            <a:r>
              <a:rPr lang="en-US" sz="2200" dirty="0">
                <a:solidFill>
                  <a:srgbClr val="003366"/>
                </a:solidFill>
              </a:rPr>
              <a:t>Recap: Figure 2.8</a:t>
            </a:r>
          </a:p>
        </p:txBody>
      </p:sp>
      <p:sp>
        <p:nvSpPr>
          <p:cNvPr id="22532" name="Rectangle 21"/>
          <p:cNvSpPr>
            <a:spLocks noGrp="1" noChangeArrowheads="1"/>
          </p:cNvSpPr>
          <p:nvPr>
            <p:ph type="title"/>
          </p:nvPr>
        </p:nvSpPr>
        <p:spPr>
          <a:xfrm>
            <a:off x="304800" y="533400"/>
            <a:ext cx="9144000" cy="579438"/>
          </a:xfrm>
        </p:spPr>
        <p:txBody>
          <a:bodyPr>
            <a:normAutofit fontScale="90000"/>
          </a:bodyPr>
          <a:lstStyle/>
          <a:p>
            <a:pPr eaLnBrk="1" hangingPunct="1"/>
            <a:r>
              <a:rPr lang="en-US" smtClean="0"/>
              <a:t>Pathways of energy transfer in a global average</a:t>
            </a:r>
          </a:p>
        </p:txBody>
      </p:sp>
      <p:sp>
        <p:nvSpPr>
          <p:cNvPr id="12" name="Text Box 14"/>
          <p:cNvSpPr txBox="1">
            <a:spLocks noChangeArrowheads="1"/>
          </p:cNvSpPr>
          <p:nvPr/>
        </p:nvSpPr>
        <p:spPr bwMode="auto">
          <a:xfrm>
            <a:off x="0" y="6613525"/>
            <a:ext cx="3730625" cy="246063"/>
          </a:xfrm>
          <a:prstGeom prst="rect">
            <a:avLst/>
          </a:prstGeom>
          <a:noFill/>
          <a:ln w="9525">
            <a:noFill/>
            <a:miter lim="800000"/>
            <a:headEnd/>
            <a:tailEnd/>
          </a:ln>
          <a:effectLst/>
        </p:spPr>
        <p:txBody>
          <a:bodyPr>
            <a:spAutoFit/>
          </a:bodyPr>
          <a:lstStyle>
            <a:defPPr>
              <a:defRPr lang="en-US"/>
            </a:defPPr>
            <a:lvl1pPr algn="ctr" rtl="0" eaLnBrk="0" fontAlgn="base" hangingPunct="0">
              <a:spcBef>
                <a:spcPct val="0"/>
              </a:spcBef>
              <a:spcAft>
                <a:spcPct val="0"/>
              </a:spcAft>
              <a:defRPr sz="2200" b="1"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200" b="1"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200" b="1"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200" b="1"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200" b="1" kern="1200">
                <a:solidFill>
                  <a:schemeClr val="tx1"/>
                </a:solidFill>
                <a:latin typeface="Times New Roman" pitchFamily="18" charset="0"/>
                <a:ea typeface="+mn-ea"/>
                <a:cs typeface="+mn-cs"/>
              </a:defRPr>
            </a:lvl5pPr>
            <a:lvl6pPr marL="2286000" algn="l" defTabSz="914400" rtl="0" eaLnBrk="1" latinLnBrk="0" hangingPunct="1">
              <a:defRPr sz="2200" b="1" kern="1200">
                <a:solidFill>
                  <a:schemeClr val="tx1"/>
                </a:solidFill>
                <a:latin typeface="Times New Roman" pitchFamily="18" charset="0"/>
                <a:ea typeface="+mn-ea"/>
                <a:cs typeface="+mn-cs"/>
              </a:defRPr>
            </a:lvl6pPr>
            <a:lvl7pPr marL="2743200" algn="l" defTabSz="914400" rtl="0" eaLnBrk="1" latinLnBrk="0" hangingPunct="1">
              <a:defRPr sz="2200" b="1" kern="1200">
                <a:solidFill>
                  <a:schemeClr val="tx1"/>
                </a:solidFill>
                <a:latin typeface="Times New Roman" pitchFamily="18" charset="0"/>
                <a:ea typeface="+mn-ea"/>
                <a:cs typeface="+mn-cs"/>
              </a:defRPr>
            </a:lvl7pPr>
            <a:lvl8pPr marL="3200400" algn="l" defTabSz="914400" rtl="0" eaLnBrk="1" latinLnBrk="0" hangingPunct="1">
              <a:defRPr sz="2200" b="1" kern="1200">
                <a:solidFill>
                  <a:schemeClr val="tx1"/>
                </a:solidFill>
                <a:latin typeface="Times New Roman" pitchFamily="18" charset="0"/>
                <a:ea typeface="+mn-ea"/>
                <a:cs typeface="+mn-cs"/>
              </a:defRPr>
            </a:lvl8pPr>
            <a:lvl9pPr marL="3657600" algn="l" defTabSz="914400" rtl="0" eaLnBrk="1" latinLnBrk="0" hangingPunct="1">
              <a:defRPr sz="2200" b="1" kern="1200">
                <a:solidFill>
                  <a:schemeClr val="tx1"/>
                </a:solidFill>
                <a:latin typeface="Times New Roman" pitchFamily="18" charset="0"/>
                <a:ea typeface="+mn-ea"/>
                <a:cs typeface="+mn-cs"/>
              </a:defRPr>
            </a:lvl9pPr>
          </a:lstStyle>
          <a:p>
            <a:pPr eaLnBrk="1" hangingPunct="1">
              <a:spcBef>
                <a:spcPct val="50000"/>
              </a:spcBef>
              <a:defRPr/>
            </a:pPr>
            <a:r>
              <a:rPr lang="en-US" sz="1000" b="0" dirty="0" err="1" smtClean="0">
                <a:effectLst>
                  <a:outerShdw blurRad="38100" dist="38100" dir="2700000" algn="tl">
                    <a:srgbClr val="FFFFFF"/>
                  </a:outerShdw>
                </a:effectLst>
              </a:rPr>
              <a:t>Neelin</a:t>
            </a:r>
            <a:r>
              <a:rPr lang="en-US" sz="1000" b="0" dirty="0" smtClean="0">
                <a:effectLst>
                  <a:outerShdw blurRad="38100" dist="38100" dir="2700000" algn="tl">
                    <a:srgbClr val="FFFFFF"/>
                  </a:outerShdw>
                </a:effectLst>
              </a:rPr>
              <a:t>, 2011. </a:t>
            </a:r>
            <a:r>
              <a:rPr lang="en-US" sz="1000" b="0" i="1" dirty="0" smtClean="0">
                <a:effectLst>
                  <a:outerShdw blurRad="38100" dist="38100" dir="2700000" algn="tl">
                    <a:srgbClr val="FFFFFF"/>
                  </a:outerShdw>
                </a:effectLst>
              </a:rPr>
              <a:t>Climate </a:t>
            </a:r>
            <a:r>
              <a:rPr lang="en-US" sz="1000" b="0" i="1" dirty="0">
                <a:effectLst>
                  <a:outerShdw blurRad="38100" dist="38100" dir="2700000" algn="tl">
                    <a:srgbClr val="FFFFFF"/>
                  </a:outerShdw>
                </a:effectLst>
              </a:rPr>
              <a:t>Change and Climate </a:t>
            </a:r>
            <a:r>
              <a:rPr lang="en-US" sz="1000" b="0" i="1" dirty="0" smtClean="0">
                <a:effectLst>
                  <a:outerShdw blurRad="38100" dist="38100" dir="2700000" algn="tl">
                    <a:srgbClr val="FFFFFF"/>
                  </a:outerShdw>
                </a:effectLst>
              </a:rPr>
              <a:t>Modeling, </a:t>
            </a:r>
            <a:r>
              <a:rPr lang="en-US" sz="1000" b="0" dirty="0" smtClean="0">
                <a:effectLst>
                  <a:outerShdw blurRad="38100" dist="38100" dir="2700000" algn="tl">
                    <a:srgbClr val="FFFFFF"/>
                  </a:outerShdw>
                </a:effectLst>
              </a:rPr>
              <a:t>Cambridge UP</a:t>
            </a:r>
            <a:endParaRPr lang="en-US" sz="1000" b="0" dirty="0">
              <a:effectLst>
                <a:outerShdw blurRad="38100" dist="38100" dir="2700000" algn="tl">
                  <a:srgbClr val="FFFFFF"/>
                </a:outerShdw>
              </a:effectLst>
            </a:endParaRPr>
          </a:p>
        </p:txBody>
      </p:sp>
      <p:sp>
        <p:nvSpPr>
          <p:cNvPr id="22534" name="Rectangle 9"/>
          <p:cNvSpPr>
            <a:spLocks noChangeArrowheads="1"/>
          </p:cNvSpPr>
          <p:nvPr/>
        </p:nvSpPr>
        <p:spPr bwMode="auto">
          <a:xfrm>
            <a:off x="8880475" y="7938"/>
            <a:ext cx="184150" cy="369887"/>
          </a:xfrm>
          <a:prstGeom prst="rect">
            <a:avLst/>
          </a:prstGeom>
          <a:noFill/>
          <a:ln w="9525">
            <a:noFill/>
            <a:miter lim="800000"/>
            <a:headEnd/>
            <a:tailEnd/>
          </a:ln>
        </p:spPr>
        <p:txBody>
          <a:bodyPr wrap="none">
            <a:spAutoFit/>
          </a:bodyPr>
          <a:lstStyle/>
          <a:p>
            <a:endParaRPr lang="en-US"/>
          </a:p>
        </p:txBody>
      </p:sp>
      <p:sp>
        <p:nvSpPr>
          <p:cNvPr id="22535" name="TextBox 6"/>
          <p:cNvSpPr txBox="1">
            <a:spLocks noChangeArrowheads="1"/>
          </p:cNvSpPr>
          <p:nvPr/>
        </p:nvSpPr>
        <p:spPr bwMode="auto">
          <a:xfrm>
            <a:off x="5105400" y="2667000"/>
            <a:ext cx="977900" cy="369888"/>
          </a:xfrm>
          <a:prstGeom prst="rect">
            <a:avLst/>
          </a:prstGeom>
          <a:noFill/>
          <a:ln w="9525">
            <a:noFill/>
            <a:miter lim="800000"/>
            <a:headEnd/>
            <a:tailEnd/>
          </a:ln>
        </p:spPr>
        <p:txBody>
          <a:bodyPr wrap="none">
            <a:spAutoFit/>
          </a:bodyPr>
          <a:lstStyle/>
          <a:p>
            <a:r>
              <a:rPr lang="en-US" dirty="0">
                <a:solidFill>
                  <a:srgbClr val="FF0000"/>
                </a:solidFill>
              </a:rPr>
              <a:t>7-13 µm</a:t>
            </a:r>
          </a:p>
        </p:txBody>
      </p:sp>
      <p:sp>
        <p:nvSpPr>
          <p:cNvPr id="22536" name="TextBox 7"/>
          <p:cNvSpPr txBox="1">
            <a:spLocks noChangeArrowheads="1"/>
          </p:cNvSpPr>
          <p:nvPr/>
        </p:nvSpPr>
        <p:spPr bwMode="auto">
          <a:xfrm>
            <a:off x="7086600" y="1676400"/>
            <a:ext cx="1831975" cy="1200329"/>
          </a:xfrm>
          <a:prstGeom prst="rect">
            <a:avLst/>
          </a:prstGeom>
          <a:solidFill>
            <a:srgbClr val="FFFF00"/>
          </a:solidFill>
          <a:ln w="9525">
            <a:noFill/>
            <a:miter lim="800000"/>
            <a:headEnd/>
            <a:tailEnd/>
          </a:ln>
        </p:spPr>
        <p:txBody>
          <a:bodyPr wrap="square">
            <a:spAutoFit/>
          </a:bodyPr>
          <a:lstStyle/>
          <a:p>
            <a:r>
              <a:rPr lang="en-US" dirty="0">
                <a:solidFill>
                  <a:srgbClr val="FF0000"/>
                </a:solidFill>
              </a:rPr>
              <a:t>26 W/M2 lost to atmosphere</a:t>
            </a:r>
          </a:p>
          <a:p>
            <a:r>
              <a:rPr lang="en-US" dirty="0">
                <a:solidFill>
                  <a:srgbClr val="FF0000"/>
                </a:solidFill>
              </a:rPr>
              <a:t> by convection of water </a:t>
            </a:r>
          </a:p>
        </p:txBody>
      </p:sp>
      <p:sp>
        <p:nvSpPr>
          <p:cNvPr id="22537" name="TextBox 8"/>
          <p:cNvSpPr txBox="1">
            <a:spLocks noChangeArrowheads="1"/>
          </p:cNvSpPr>
          <p:nvPr/>
        </p:nvSpPr>
        <p:spPr bwMode="auto">
          <a:xfrm>
            <a:off x="4343400" y="5486400"/>
            <a:ext cx="2916238" cy="369888"/>
          </a:xfrm>
          <a:prstGeom prst="rect">
            <a:avLst/>
          </a:prstGeom>
          <a:noFill/>
          <a:ln w="9525">
            <a:noFill/>
            <a:miter lim="800000"/>
            <a:headEnd/>
            <a:tailEnd/>
          </a:ln>
        </p:spPr>
        <p:txBody>
          <a:bodyPr wrap="none">
            <a:spAutoFit/>
          </a:bodyPr>
          <a:lstStyle/>
          <a:p>
            <a:r>
              <a:rPr lang="en-US"/>
              <a:t>Condensation of  water vapor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863"/>
    </mc:Choice>
    <mc:Fallback xmlns="">
      <p:transition spd="slow" advTm="43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2514600"/>
            <a:ext cx="6600012" cy="707886"/>
          </a:xfrm>
          <a:prstGeom prst="rect">
            <a:avLst/>
          </a:prstGeom>
          <a:noFill/>
        </p:spPr>
        <p:txBody>
          <a:bodyPr wrap="none" rtlCol="0">
            <a:spAutoFit/>
          </a:bodyPr>
          <a:lstStyle/>
          <a:p>
            <a:r>
              <a:rPr lang="en-US" sz="4000" dirty="0" smtClean="0">
                <a:solidFill>
                  <a:srgbClr val="C00000"/>
                </a:solidFill>
              </a:rPr>
              <a:t>Global climate change Model</a:t>
            </a:r>
            <a:endParaRPr lang="en-US" sz="4000" dirty="0">
              <a:solidFill>
                <a:srgbClr val="C000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73"/>
    </mc:Choice>
    <mc:Fallback xmlns="">
      <p:transition spd="slow" advTm="1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600200" y="0"/>
            <a:ext cx="7772400" cy="838200"/>
          </a:xfrm>
        </p:spPr>
        <p:txBody>
          <a:bodyPr/>
          <a:lstStyle/>
          <a:p>
            <a:pPr eaLnBrk="1" hangingPunct="1"/>
            <a:r>
              <a:rPr lang="en-US" dirty="0" smtClean="0"/>
              <a:t>Black Body Radiation</a:t>
            </a:r>
          </a:p>
        </p:txBody>
      </p:sp>
      <p:sp>
        <p:nvSpPr>
          <p:cNvPr id="12291" name="Rectangle 3"/>
          <p:cNvSpPr>
            <a:spLocks noGrp="1" noChangeArrowheads="1"/>
          </p:cNvSpPr>
          <p:nvPr>
            <p:ph type="body" idx="1"/>
          </p:nvPr>
        </p:nvSpPr>
        <p:spPr>
          <a:xfrm>
            <a:off x="609600" y="2286000"/>
            <a:ext cx="7772400" cy="4114800"/>
          </a:xfrm>
        </p:spPr>
        <p:txBody>
          <a:bodyPr/>
          <a:lstStyle/>
          <a:p>
            <a:pPr eaLnBrk="1" hangingPunct="1"/>
            <a:r>
              <a:rPr lang="en-US" sz="2800" dirty="0" smtClean="0"/>
              <a:t>Wien’s Law - Peak wavelength emitted by a body </a:t>
            </a:r>
          </a:p>
          <a:p>
            <a:pPr lvl="1" eaLnBrk="1" hangingPunct="1">
              <a:buFontTx/>
              <a:buNone/>
            </a:pPr>
            <a:r>
              <a:rPr lang="en-US" sz="2400" dirty="0" err="1" smtClean="0">
                <a:solidFill>
                  <a:srgbClr val="C00000"/>
                </a:solidFill>
                <a:latin typeface="Symbol" pitchFamily="18" charset="2"/>
              </a:rPr>
              <a:t>l</a:t>
            </a:r>
            <a:r>
              <a:rPr lang="en-US" sz="2400" baseline="-25000" dirty="0" err="1" smtClean="0">
                <a:solidFill>
                  <a:srgbClr val="C00000"/>
                </a:solidFill>
              </a:rPr>
              <a:t>peak</a:t>
            </a:r>
            <a:r>
              <a:rPr lang="en-US" sz="2400" dirty="0" smtClean="0">
                <a:solidFill>
                  <a:srgbClr val="C00000"/>
                </a:solidFill>
              </a:rPr>
              <a:t> (in microns) = 2877/TK</a:t>
            </a:r>
          </a:p>
          <a:p>
            <a:pPr lvl="1" eaLnBrk="1" hangingPunct="1">
              <a:buFontTx/>
              <a:buNone/>
            </a:pPr>
            <a:endParaRPr lang="en-US" sz="2400" dirty="0" smtClean="0">
              <a:solidFill>
                <a:srgbClr val="66FF99"/>
              </a:solidFill>
            </a:endParaRPr>
          </a:p>
          <a:p>
            <a:pPr eaLnBrk="1" hangingPunct="1"/>
            <a:r>
              <a:rPr lang="en-US" sz="2800" dirty="0" smtClean="0"/>
              <a:t>For Sun:</a:t>
            </a:r>
          </a:p>
          <a:p>
            <a:pPr lvl="1" eaLnBrk="1" hangingPunct="1">
              <a:buFontTx/>
              <a:buNone/>
            </a:pPr>
            <a:r>
              <a:rPr lang="en-US" sz="2400" dirty="0" smtClean="0">
                <a:solidFill>
                  <a:srgbClr val="0000CC"/>
                </a:solidFill>
              </a:rPr>
              <a:t>5780K = temp of photosphere</a:t>
            </a:r>
          </a:p>
          <a:p>
            <a:pPr lvl="1" eaLnBrk="1" hangingPunct="1">
              <a:buFontTx/>
              <a:buNone/>
            </a:pPr>
            <a:r>
              <a:rPr lang="en-US" sz="2400" dirty="0" smtClean="0">
                <a:solidFill>
                  <a:srgbClr val="0000CC"/>
                </a:solidFill>
              </a:rPr>
              <a:t> </a:t>
            </a:r>
            <a:r>
              <a:rPr lang="en-US" sz="2400" dirty="0" err="1" smtClean="0">
                <a:solidFill>
                  <a:srgbClr val="0000CC"/>
                </a:solidFill>
                <a:latin typeface="Symbol" pitchFamily="18" charset="2"/>
              </a:rPr>
              <a:t>l</a:t>
            </a:r>
            <a:r>
              <a:rPr lang="en-US" sz="2400" baseline="-25000" dirty="0" err="1" smtClean="0">
                <a:solidFill>
                  <a:srgbClr val="0000CC"/>
                </a:solidFill>
              </a:rPr>
              <a:t>peak</a:t>
            </a:r>
            <a:r>
              <a:rPr lang="en-US" sz="2400" baseline="-25000" dirty="0" smtClean="0">
                <a:solidFill>
                  <a:srgbClr val="0000CC"/>
                </a:solidFill>
              </a:rPr>
              <a:t> sun</a:t>
            </a:r>
            <a:r>
              <a:rPr lang="en-US" sz="2400" dirty="0" smtClean="0">
                <a:solidFill>
                  <a:srgbClr val="0000CC"/>
                </a:solidFill>
              </a:rPr>
              <a:t> = 2877/5780 	</a:t>
            </a:r>
          </a:p>
          <a:p>
            <a:pPr lvl="1" eaLnBrk="1" hangingPunct="1">
              <a:buFontTx/>
              <a:buNone/>
            </a:pPr>
            <a:r>
              <a:rPr lang="en-US" sz="2400" dirty="0" smtClean="0">
                <a:solidFill>
                  <a:srgbClr val="0000CC"/>
                </a:solidFill>
              </a:rPr>
              <a:t>			= 497 nm</a:t>
            </a:r>
          </a:p>
          <a:p>
            <a:pPr lvl="1" eaLnBrk="1" hangingPunct="1">
              <a:buFontTx/>
              <a:buNone/>
            </a:pPr>
            <a:r>
              <a:rPr lang="en-US" sz="2400" dirty="0" smtClean="0">
                <a:solidFill>
                  <a:srgbClr val="0000CC"/>
                </a:solidFill>
              </a:rPr>
              <a:t>			= 4.97 x 10</a:t>
            </a:r>
            <a:r>
              <a:rPr lang="en-US" sz="2400" baseline="30000" dirty="0" smtClean="0">
                <a:solidFill>
                  <a:srgbClr val="0000CC"/>
                </a:solidFill>
              </a:rPr>
              <a:t>-7</a:t>
            </a:r>
            <a:r>
              <a:rPr lang="en-US" sz="2400" dirty="0" smtClean="0">
                <a:solidFill>
                  <a:srgbClr val="0000CC"/>
                </a:solidFill>
              </a:rPr>
              <a:t> m</a:t>
            </a:r>
          </a:p>
        </p:txBody>
      </p:sp>
      <p:pic>
        <p:nvPicPr>
          <p:cNvPr id="12292" name="Picture 4" descr="C:\My Documents\Courses\Global Climate\Fall '02\Images\electromag.jpg"/>
          <p:cNvPicPr>
            <a:picLocks noChangeAspect="1" noChangeArrowheads="1"/>
          </p:cNvPicPr>
          <p:nvPr/>
        </p:nvPicPr>
        <p:blipFill>
          <a:blip r:embed="rId5"/>
          <a:srcRect/>
          <a:stretch>
            <a:fillRect/>
          </a:stretch>
        </p:blipFill>
        <p:spPr bwMode="auto">
          <a:xfrm>
            <a:off x="5410200" y="2895600"/>
            <a:ext cx="3213100" cy="3886200"/>
          </a:xfrm>
          <a:prstGeom prst="rect">
            <a:avLst/>
          </a:prstGeom>
          <a:noFill/>
          <a:ln w="9525">
            <a:noFill/>
            <a:miter lim="800000"/>
            <a:headEnd/>
            <a:tailEnd/>
          </a:ln>
        </p:spPr>
      </p:pic>
      <p:sp>
        <p:nvSpPr>
          <p:cNvPr id="12293" name="Rectangle 4"/>
          <p:cNvSpPr>
            <a:spLocks noChangeArrowheads="1"/>
          </p:cNvSpPr>
          <p:nvPr/>
        </p:nvSpPr>
        <p:spPr bwMode="auto">
          <a:xfrm>
            <a:off x="304800" y="762000"/>
            <a:ext cx="8458200" cy="646113"/>
          </a:xfrm>
          <a:prstGeom prst="rect">
            <a:avLst/>
          </a:prstGeom>
          <a:noFill/>
          <a:ln w="9525">
            <a:noFill/>
            <a:miter lim="800000"/>
            <a:headEnd/>
            <a:tailEnd/>
          </a:ln>
        </p:spPr>
        <p:txBody>
          <a:bodyPr>
            <a:spAutoFit/>
          </a:bodyPr>
          <a:lstStyle/>
          <a:p>
            <a:pPr>
              <a:spcBef>
                <a:spcPct val="50000"/>
              </a:spcBef>
            </a:pPr>
            <a:r>
              <a:rPr lang="en-US" dirty="0">
                <a:solidFill>
                  <a:srgbClr val="C00000"/>
                </a:solidFill>
              </a:rPr>
              <a:t>A blackbody is something that emits (or absorbs) electromagnetic radiation with 100% efficiency </a:t>
            </a:r>
            <a:r>
              <a:rPr lang="en-US" dirty="0"/>
              <a:t>at all wavelengths.</a:t>
            </a:r>
          </a:p>
        </p:txBody>
      </p:sp>
      <p:sp>
        <p:nvSpPr>
          <p:cNvPr id="6" name="Text Box 4"/>
          <p:cNvSpPr txBox="1">
            <a:spLocks noChangeArrowheads="1"/>
          </p:cNvSpPr>
          <p:nvPr/>
        </p:nvSpPr>
        <p:spPr bwMode="auto">
          <a:xfrm>
            <a:off x="152400" y="1447800"/>
            <a:ext cx="9144000" cy="646331"/>
          </a:xfrm>
          <a:prstGeom prst="rect">
            <a:avLst/>
          </a:prstGeom>
          <a:noFill/>
          <a:ln w="9525">
            <a:noFill/>
            <a:miter lim="800000"/>
            <a:headEnd/>
            <a:tailEnd/>
          </a:ln>
        </p:spPr>
        <p:txBody>
          <a:bodyPr>
            <a:spAutoFit/>
          </a:bodyPr>
          <a:lstStyle/>
          <a:p>
            <a:pPr>
              <a:spcBef>
                <a:spcPct val="50000"/>
              </a:spcBef>
            </a:pPr>
            <a:r>
              <a:rPr lang="en-US" dirty="0">
                <a:solidFill>
                  <a:srgbClr val="C00000"/>
                </a:solidFill>
              </a:rPr>
              <a:t>Blackbody radiation </a:t>
            </a:r>
            <a:r>
              <a:rPr lang="en-US" dirty="0"/>
              <a:t>is the radiation emitted at a characteristic wavelength that depends on the body’s absolute temperature.</a:t>
            </a:r>
          </a:p>
        </p:txBody>
      </p:sp>
      <p:sp>
        <p:nvSpPr>
          <p:cNvPr id="7" name="Rectangle 7"/>
          <p:cNvSpPr>
            <a:spLocks noChangeArrowheads="1"/>
          </p:cNvSpPr>
          <p:nvPr/>
        </p:nvSpPr>
        <p:spPr bwMode="auto">
          <a:xfrm>
            <a:off x="3200400" y="3810000"/>
            <a:ext cx="1884363" cy="523875"/>
          </a:xfrm>
          <a:prstGeom prst="rect">
            <a:avLst/>
          </a:prstGeom>
          <a:noFill/>
          <a:ln w="9525">
            <a:noFill/>
            <a:miter lim="800000"/>
            <a:headEnd/>
            <a:tailEnd/>
          </a:ln>
        </p:spPr>
        <p:txBody>
          <a:bodyPr wrap="none">
            <a:spAutoFit/>
          </a:bodyPr>
          <a:lstStyle/>
          <a:p>
            <a:r>
              <a:rPr lang="en-US" sz="2800" dirty="0">
                <a:solidFill>
                  <a:srgbClr val="FF0000"/>
                </a:solidFill>
                <a:sym typeface="Symbol" pitchFamily="18" charset="2"/>
              </a:rPr>
              <a:t></a:t>
            </a:r>
            <a:r>
              <a:rPr lang="en-US" sz="2800" baseline="-21000" dirty="0">
                <a:solidFill>
                  <a:srgbClr val="FF0000"/>
                </a:solidFill>
                <a:sym typeface="Symbol" pitchFamily="18" charset="2"/>
              </a:rPr>
              <a:t>max</a:t>
            </a:r>
            <a:r>
              <a:rPr lang="en-US" sz="2800" dirty="0">
                <a:solidFill>
                  <a:srgbClr val="FF0000"/>
                </a:solidFill>
                <a:sym typeface="Symbol" pitchFamily="18" charset="2"/>
              </a:rPr>
              <a:t> ≈ </a:t>
            </a:r>
            <a:r>
              <a:rPr lang="en-US" sz="2800" baseline="24000" dirty="0">
                <a:solidFill>
                  <a:srgbClr val="FF0000"/>
                </a:solidFill>
                <a:sym typeface="Symbol" pitchFamily="18" charset="2"/>
              </a:rPr>
              <a:t>2898</a:t>
            </a:r>
            <a:r>
              <a:rPr lang="en-US" sz="2800" dirty="0">
                <a:solidFill>
                  <a:srgbClr val="FF0000"/>
                </a:solidFill>
                <a:sym typeface="Symbol" pitchFamily="18" charset="2"/>
              </a:rPr>
              <a:t>/</a:t>
            </a:r>
            <a:r>
              <a:rPr lang="en-US" sz="2800" i="1" baseline="-19000" dirty="0">
                <a:solidFill>
                  <a:srgbClr val="FF0000"/>
                </a:solidFill>
                <a:sym typeface="Symbol" pitchFamily="18" charset="2"/>
              </a:rPr>
              <a:t>T</a:t>
            </a:r>
            <a:endParaRPr lang="en-US" sz="2800" dirty="0">
              <a:solidFill>
                <a:srgbClr val="FF0000"/>
              </a:solidFill>
              <a:sym typeface="Symbol" pitchFamily="18" charset="2"/>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910"/>
    </mc:Choice>
    <mc:Fallback xmlns="">
      <p:transition spd="slow" advTm="58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499"/>
                                          </p:stCondLst>
                                        </p:cTn>
                                        <p:tgtEl>
                                          <p:spTgt spid="6">
                                            <p:txEl>
                                              <p:pRg st="0" end="0"/>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1000"/>
                                  </p:stCondLst>
                                  <p:childTnLst>
                                    <p:set>
                                      <p:cBhvr>
                                        <p:cTn id="12" dur="1" fill="hold">
                                          <p:stCondLst>
                                            <p:cond delay="499"/>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bldLst>
      <p:bldP spid="6" grpId="0" build="p" autoUpdateAnimBg="0"/>
      <p:bldP spid="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1071563" y="71438"/>
            <a:ext cx="5929312" cy="722312"/>
          </a:xfrm>
          <a:blipFill>
            <a:blip r:embed="rId5"/>
            <a:tile tx="0" ty="0" sx="100000" sy="100000" flip="none" algn="tl"/>
          </a:blipFill>
        </p:spPr>
        <p:txBody>
          <a:bodyPr/>
          <a:lstStyle/>
          <a:p>
            <a:pPr algn="ctr" eaLnBrk="1" fontAlgn="auto" hangingPunct="1">
              <a:spcAft>
                <a:spcPts val="0"/>
              </a:spcAft>
              <a:defRPr/>
            </a:pPr>
            <a:r>
              <a:rPr lang="en-US" altLang="zh-CN" sz="3600" b="1" dirty="0">
                <a:solidFill>
                  <a:srgbClr val="99FF33"/>
                </a:solidFill>
                <a:effectLst>
                  <a:outerShdw blurRad="38100" dist="38100" dir="2700000" algn="tl">
                    <a:srgbClr val="000000">
                      <a:alpha val="43137"/>
                    </a:srgbClr>
                  </a:outerShdw>
                </a:effectLst>
                <a:ea typeface="黑体" pitchFamily="49" charset="-122"/>
                <a:cs typeface="Arial" pitchFamily="34" charset="0"/>
              </a:rPr>
              <a:t>Contents</a:t>
            </a:r>
          </a:p>
        </p:txBody>
      </p:sp>
      <p:sp>
        <p:nvSpPr>
          <p:cNvPr id="15363" name="Text Box 3"/>
          <p:cNvSpPr txBox="1">
            <a:spLocks noChangeArrowheads="1"/>
          </p:cNvSpPr>
          <p:nvPr/>
        </p:nvSpPr>
        <p:spPr bwMode="auto">
          <a:xfrm>
            <a:off x="1660525" y="722313"/>
            <a:ext cx="192088" cy="358775"/>
          </a:xfrm>
          <a:prstGeom prst="rect">
            <a:avLst/>
          </a:prstGeom>
          <a:noFill/>
          <a:ln w="9525">
            <a:noFill/>
            <a:miter lim="800000"/>
            <a:headEnd/>
            <a:tailEnd/>
          </a:ln>
        </p:spPr>
        <p:txBody>
          <a:bodyPr wrap="none">
            <a:spAutoFit/>
          </a:bodyPr>
          <a:lstStyle/>
          <a:p>
            <a:pPr eaLnBrk="1" hangingPunct="1">
              <a:buClr>
                <a:srgbClr val="000000"/>
              </a:buClr>
              <a:buSzPct val="100000"/>
            </a:pPr>
            <a:endParaRPr lang="zh-CN" altLang="en-US">
              <a:latin typeface="Century Schoolbook" pitchFamily="18" charset="0"/>
            </a:endParaRPr>
          </a:p>
        </p:txBody>
      </p:sp>
      <p:sp>
        <p:nvSpPr>
          <p:cNvPr id="15364" name="AutoShape 4"/>
          <p:cNvSpPr>
            <a:spLocks noChangeArrowheads="1"/>
          </p:cNvSpPr>
          <p:nvPr/>
        </p:nvSpPr>
        <p:spPr bwMode="auto">
          <a:xfrm rot="5400000" flipH="1">
            <a:off x="-2016918" y="2248693"/>
            <a:ext cx="4032250" cy="322421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1">
            <a:gsLst>
              <a:gs pos="0">
                <a:schemeClr val="hlink">
                  <a:alpha val="56000"/>
                </a:schemeClr>
              </a:gs>
              <a:gs pos="100000">
                <a:srgbClr val="FFFFFF">
                  <a:alpha val="48000"/>
                </a:srgbClr>
              </a:gs>
            </a:gsLst>
            <a:lin ang="5400000" scaled="1"/>
          </a:gradFill>
          <a:ln w="9525">
            <a:noFill/>
            <a:miter lim="800000"/>
            <a:headEnd/>
            <a:tailEnd/>
          </a:ln>
        </p:spPr>
        <p:txBody>
          <a:bodyPr rot="10800000" vert="eaVert"/>
          <a:lstStyle/>
          <a:p>
            <a:endParaRPr lang="en-US"/>
          </a:p>
        </p:txBody>
      </p:sp>
      <p:sp>
        <p:nvSpPr>
          <p:cNvPr id="15365" name="AutoShape 5"/>
          <p:cNvSpPr>
            <a:spLocks noChangeArrowheads="1"/>
          </p:cNvSpPr>
          <p:nvPr/>
        </p:nvSpPr>
        <p:spPr bwMode="auto">
          <a:xfrm>
            <a:off x="2357438" y="3571875"/>
            <a:ext cx="5645150" cy="908864"/>
          </a:xfrm>
          <a:prstGeom prst="roundRect">
            <a:avLst>
              <a:gd name="adj" fmla="val 50000"/>
            </a:avLst>
          </a:prstGeom>
          <a:noFill/>
          <a:ln w="28575">
            <a:solidFill>
              <a:schemeClr val="bg2"/>
            </a:solidFill>
            <a:round/>
            <a:headEnd/>
            <a:tailEnd/>
          </a:ln>
        </p:spPr>
        <p:txBody>
          <a:bodyPr lIns="0" rIns="0" anchor="ctr">
            <a:spAutoFit/>
          </a:bodyPr>
          <a:lstStyle/>
          <a:p>
            <a:pPr algn="just">
              <a:buClr>
                <a:srgbClr val="000000"/>
              </a:buClr>
              <a:buSzPct val="100000"/>
            </a:pPr>
            <a:r>
              <a:rPr lang="en-US" altLang="zh-CN" b="1" dirty="0" smtClean="0">
                <a:solidFill>
                  <a:srgbClr val="000099"/>
                </a:solidFill>
                <a:latin typeface="Century Schoolbook" pitchFamily="18" charset="0"/>
                <a:ea typeface="SimHei" pitchFamily="49" charset="-122"/>
              </a:rPr>
              <a:t>Types, Sources, Level and Production  of Green House Gases</a:t>
            </a:r>
            <a:endParaRPr lang="en-US" altLang="zh-CN" b="1" dirty="0">
              <a:solidFill>
                <a:srgbClr val="000099"/>
              </a:solidFill>
              <a:latin typeface="Century Schoolbook" pitchFamily="18" charset="0"/>
            </a:endParaRPr>
          </a:p>
        </p:txBody>
      </p:sp>
      <p:sp>
        <p:nvSpPr>
          <p:cNvPr id="15366" name="AutoShape 6"/>
          <p:cNvSpPr>
            <a:spLocks noChangeArrowheads="1"/>
          </p:cNvSpPr>
          <p:nvPr/>
        </p:nvSpPr>
        <p:spPr bwMode="auto">
          <a:xfrm>
            <a:off x="2214563" y="2643188"/>
            <a:ext cx="5938837" cy="908864"/>
          </a:xfrm>
          <a:prstGeom prst="roundRect">
            <a:avLst>
              <a:gd name="adj" fmla="val 50000"/>
            </a:avLst>
          </a:prstGeom>
          <a:noFill/>
          <a:ln w="28575">
            <a:solidFill>
              <a:schemeClr val="bg2"/>
            </a:solidFill>
            <a:round/>
            <a:headEnd/>
            <a:tailEnd/>
          </a:ln>
        </p:spPr>
        <p:txBody>
          <a:bodyPr wrap="square" anchor="ctr">
            <a:spAutoFit/>
          </a:bodyPr>
          <a:lstStyle/>
          <a:p>
            <a:pPr algn="just">
              <a:buClr>
                <a:srgbClr val="000000"/>
              </a:buClr>
              <a:buSzPct val="100000"/>
            </a:pPr>
            <a:r>
              <a:rPr lang="en-US" b="1" dirty="0" smtClean="0">
                <a:solidFill>
                  <a:srgbClr val="000099"/>
                </a:solidFill>
                <a:latin typeface="Century Schoolbook" pitchFamily="18" charset="0"/>
                <a:cs typeface="Arial" pitchFamily="34" charset="0"/>
              </a:rPr>
              <a:t>Working Principle of Green House Gases</a:t>
            </a:r>
            <a:endParaRPr lang="en-US" b="1" dirty="0" smtClean="0">
              <a:solidFill>
                <a:srgbClr val="C00000"/>
              </a:solidFill>
              <a:latin typeface="Arial" pitchFamily="34" charset="0"/>
              <a:cs typeface="Arial" pitchFamily="34" charset="0"/>
            </a:endParaRPr>
          </a:p>
          <a:p>
            <a:pPr algn="just">
              <a:buClr>
                <a:srgbClr val="000000"/>
              </a:buClr>
              <a:buSzPct val="100000"/>
            </a:pPr>
            <a:endParaRPr lang="en-US" altLang="zh-CN" b="1" dirty="0">
              <a:solidFill>
                <a:srgbClr val="000099"/>
              </a:solidFill>
              <a:latin typeface="Century Schoolbook" pitchFamily="18" charset="0"/>
            </a:endParaRPr>
          </a:p>
        </p:txBody>
      </p:sp>
      <p:sp>
        <p:nvSpPr>
          <p:cNvPr id="15367" name="AutoShape 7"/>
          <p:cNvSpPr>
            <a:spLocks noChangeArrowheads="1"/>
          </p:cNvSpPr>
          <p:nvPr/>
        </p:nvSpPr>
        <p:spPr bwMode="auto">
          <a:xfrm>
            <a:off x="1928813" y="1785938"/>
            <a:ext cx="5529262" cy="908864"/>
          </a:xfrm>
          <a:prstGeom prst="roundRect">
            <a:avLst>
              <a:gd name="adj" fmla="val 50000"/>
            </a:avLst>
          </a:prstGeom>
          <a:noFill/>
          <a:ln w="28575">
            <a:solidFill>
              <a:schemeClr val="bg2"/>
            </a:solidFill>
            <a:round/>
            <a:headEnd/>
            <a:tailEnd/>
          </a:ln>
        </p:spPr>
        <p:txBody>
          <a:bodyPr anchor="ctr">
            <a:spAutoFit/>
          </a:bodyPr>
          <a:lstStyle/>
          <a:p>
            <a:pPr algn="just">
              <a:buClr>
                <a:srgbClr val="000000"/>
              </a:buClr>
              <a:buSzPct val="100000"/>
            </a:pPr>
            <a:r>
              <a:rPr lang="en-US" altLang="zh-CN" b="1" dirty="0">
                <a:solidFill>
                  <a:srgbClr val="000099"/>
                </a:solidFill>
                <a:latin typeface="Century Schoolbook" pitchFamily="18" charset="0"/>
              </a:rPr>
              <a:t> </a:t>
            </a:r>
            <a:r>
              <a:rPr lang="en-US" b="1" dirty="0" smtClean="0">
                <a:solidFill>
                  <a:srgbClr val="7030A0"/>
                </a:solidFill>
                <a:effectLst>
                  <a:outerShdw blurRad="38100" dist="38100" dir="2700000" algn="tl">
                    <a:srgbClr val="C0C0C0"/>
                  </a:outerShdw>
                </a:effectLst>
              </a:rPr>
              <a:t>Causes of Climate Change</a:t>
            </a:r>
          </a:p>
          <a:p>
            <a:pPr algn="just">
              <a:buClr>
                <a:srgbClr val="000000"/>
              </a:buClr>
              <a:buSzPct val="100000"/>
            </a:pPr>
            <a:endParaRPr lang="en-US" altLang="zh-CN" b="1" dirty="0">
              <a:solidFill>
                <a:srgbClr val="000099"/>
              </a:solidFill>
              <a:latin typeface="Century Schoolbook" pitchFamily="18" charset="0"/>
            </a:endParaRPr>
          </a:p>
        </p:txBody>
      </p:sp>
      <p:sp>
        <p:nvSpPr>
          <p:cNvPr id="15368" name="AutoShape 8"/>
          <p:cNvSpPr>
            <a:spLocks noChangeArrowheads="1"/>
          </p:cNvSpPr>
          <p:nvPr/>
        </p:nvSpPr>
        <p:spPr bwMode="auto">
          <a:xfrm>
            <a:off x="1066800" y="838200"/>
            <a:ext cx="6477000" cy="908864"/>
          </a:xfrm>
          <a:prstGeom prst="roundRect">
            <a:avLst>
              <a:gd name="adj" fmla="val 50000"/>
            </a:avLst>
          </a:prstGeom>
          <a:noFill/>
          <a:ln w="28575">
            <a:solidFill>
              <a:schemeClr val="bg2"/>
            </a:solidFill>
            <a:round/>
            <a:headEnd/>
            <a:tailEnd/>
          </a:ln>
        </p:spPr>
        <p:txBody>
          <a:bodyPr wrap="square" lIns="0" rIns="0" anchor="ctr">
            <a:spAutoFit/>
          </a:bodyPr>
          <a:lstStyle/>
          <a:p>
            <a:pPr algn="just">
              <a:buClr>
                <a:srgbClr val="000000"/>
              </a:buClr>
              <a:buSzPct val="100000"/>
            </a:pPr>
            <a:r>
              <a:rPr lang="en-US" b="1" dirty="0" smtClean="0">
                <a:solidFill>
                  <a:srgbClr val="7030A0"/>
                </a:solidFill>
              </a:rPr>
              <a:t>Introduction of Global Warming and Climate Change</a:t>
            </a:r>
          </a:p>
          <a:p>
            <a:pPr algn="just">
              <a:buClr>
                <a:srgbClr val="000000"/>
              </a:buClr>
              <a:buSzPct val="100000"/>
            </a:pPr>
            <a:endParaRPr lang="en-US" altLang="zh-CN" b="1" dirty="0">
              <a:solidFill>
                <a:srgbClr val="7030A0"/>
              </a:solidFill>
              <a:latin typeface="Century Schoolbook" pitchFamily="18" charset="0"/>
              <a:ea typeface="SimHei" pitchFamily="49" charset="-122"/>
            </a:endParaRPr>
          </a:p>
        </p:txBody>
      </p:sp>
      <p:sp>
        <p:nvSpPr>
          <p:cNvPr id="6153" name="AutoShape 9"/>
          <p:cNvSpPr>
            <a:spLocks noChangeArrowheads="1"/>
          </p:cNvSpPr>
          <p:nvPr/>
        </p:nvSpPr>
        <p:spPr bwMode="auto">
          <a:xfrm rot="5400000">
            <a:off x="-2590800" y="1362075"/>
            <a:ext cx="5181600" cy="4600576"/>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grpSp>
        <p:nvGrpSpPr>
          <p:cNvPr id="2" name="Group 10"/>
          <p:cNvGrpSpPr>
            <a:grpSpLocks/>
          </p:cNvGrpSpPr>
          <p:nvPr/>
        </p:nvGrpSpPr>
        <p:grpSpPr bwMode="auto">
          <a:xfrm>
            <a:off x="285750" y="1214438"/>
            <a:ext cx="366713" cy="381000"/>
            <a:chOff x="785" y="1175"/>
            <a:chExt cx="231" cy="240"/>
          </a:xfrm>
        </p:grpSpPr>
        <p:sp>
          <p:nvSpPr>
            <p:cNvPr id="15418" name="Oval 11"/>
            <p:cNvSpPr>
              <a:spLocks noChangeArrowheads="1"/>
            </p:cNvSpPr>
            <p:nvPr/>
          </p:nvSpPr>
          <p:spPr bwMode="auto">
            <a:xfrm>
              <a:off x="785" y="1175"/>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19" name="Oval 12"/>
            <p:cNvSpPr>
              <a:spLocks noChangeArrowheads="1"/>
            </p:cNvSpPr>
            <p:nvPr/>
          </p:nvSpPr>
          <p:spPr bwMode="auto">
            <a:xfrm>
              <a:off x="798" y="1189"/>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57" name="Oval 13"/>
            <p:cNvSpPr>
              <a:spLocks noChangeArrowheads="1"/>
            </p:cNvSpPr>
            <p:nvPr/>
          </p:nvSpPr>
          <p:spPr bwMode="auto">
            <a:xfrm>
              <a:off x="810" y="1201"/>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21" name="Oval 14"/>
            <p:cNvSpPr>
              <a:spLocks noChangeArrowheads="1"/>
            </p:cNvSpPr>
            <p:nvPr/>
          </p:nvSpPr>
          <p:spPr bwMode="auto">
            <a:xfrm>
              <a:off x="810" y="1201"/>
              <a:ext cx="181" cy="188"/>
            </a:xfrm>
            <a:prstGeom prst="ellipse">
              <a:avLst/>
            </a:prstGeom>
            <a:gradFill rotWithShape="1">
              <a:gsLst>
                <a:gs pos="0">
                  <a:srgbClr val="000000"/>
                </a:gs>
                <a:gs pos="100000">
                  <a:srgbClr val="FFCC00"/>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59" name="Oval 15"/>
            <p:cNvSpPr>
              <a:spLocks noChangeArrowheads="1"/>
            </p:cNvSpPr>
            <p:nvPr/>
          </p:nvSpPr>
          <p:spPr bwMode="auto">
            <a:xfrm>
              <a:off x="822" y="1213"/>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23" name="Oval 16"/>
            <p:cNvSpPr>
              <a:spLocks noChangeArrowheads="1"/>
            </p:cNvSpPr>
            <p:nvPr/>
          </p:nvSpPr>
          <p:spPr bwMode="auto">
            <a:xfrm>
              <a:off x="822" y="1213"/>
              <a:ext cx="157" cy="164"/>
            </a:xfrm>
            <a:prstGeom prst="ellipse">
              <a:avLst/>
            </a:prstGeom>
            <a:gradFill rotWithShape="1">
              <a:gsLst>
                <a:gs pos="0">
                  <a:srgbClr val="FFCC00"/>
                </a:gs>
                <a:gs pos="100000">
                  <a:srgbClr val="7C6300"/>
                </a:gs>
              </a:gsLst>
              <a:lin ang="2700000" scaled="1"/>
            </a:gradFill>
            <a:ln w="38100">
              <a:solidFill>
                <a:srgbClr val="99FF33"/>
              </a:solidFill>
              <a:round/>
              <a:headEnd/>
              <a:tailEnd/>
            </a:ln>
          </p:spPr>
          <p:txBody>
            <a:bodyPr/>
            <a:lstStyle/>
            <a:p>
              <a:pPr eaLnBrk="1" hangingPunct="1">
                <a:buClr>
                  <a:srgbClr val="000000"/>
                </a:buClr>
                <a:buSzPct val="100000"/>
              </a:pPr>
              <a:endParaRPr lang="zh-CN" altLang="en-US">
                <a:solidFill>
                  <a:srgbClr val="00B0F0"/>
                </a:solidFill>
                <a:latin typeface="Century Schoolbook" pitchFamily="18" charset="0"/>
              </a:endParaRPr>
            </a:p>
          </p:txBody>
        </p:sp>
      </p:grpSp>
      <p:grpSp>
        <p:nvGrpSpPr>
          <p:cNvPr id="3" name="Group 17"/>
          <p:cNvGrpSpPr>
            <a:grpSpLocks/>
          </p:cNvGrpSpPr>
          <p:nvPr/>
        </p:nvGrpSpPr>
        <p:grpSpPr bwMode="auto">
          <a:xfrm>
            <a:off x="1285875" y="1928813"/>
            <a:ext cx="366713" cy="381000"/>
            <a:chOff x="1202" y="2024"/>
            <a:chExt cx="231" cy="240"/>
          </a:xfrm>
        </p:grpSpPr>
        <p:sp>
          <p:nvSpPr>
            <p:cNvPr id="15412" name="Oval 18"/>
            <p:cNvSpPr>
              <a:spLocks noChangeArrowheads="1"/>
            </p:cNvSpPr>
            <p:nvPr/>
          </p:nvSpPr>
          <p:spPr bwMode="auto">
            <a:xfrm>
              <a:off x="1202" y="2024"/>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13" name="Oval 19"/>
            <p:cNvSpPr>
              <a:spLocks noChangeArrowheads="1"/>
            </p:cNvSpPr>
            <p:nvPr/>
          </p:nvSpPr>
          <p:spPr bwMode="auto">
            <a:xfrm>
              <a:off x="1215" y="2038"/>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64" name="Oval 20"/>
            <p:cNvSpPr>
              <a:spLocks noChangeArrowheads="1"/>
            </p:cNvSpPr>
            <p:nvPr/>
          </p:nvSpPr>
          <p:spPr bwMode="auto">
            <a:xfrm>
              <a:off x="1227" y="2050"/>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15" name="Oval 21"/>
            <p:cNvSpPr>
              <a:spLocks noChangeArrowheads="1"/>
            </p:cNvSpPr>
            <p:nvPr/>
          </p:nvSpPr>
          <p:spPr bwMode="auto">
            <a:xfrm>
              <a:off x="1227" y="2050"/>
              <a:ext cx="181" cy="188"/>
            </a:xfrm>
            <a:prstGeom prst="ellipse">
              <a:avLst/>
            </a:prstGeom>
            <a:gradFill rotWithShape="1">
              <a:gsLst>
                <a:gs pos="0">
                  <a:srgbClr val="000000"/>
                </a:gs>
                <a:gs pos="100000">
                  <a:srgbClr val="48BE67"/>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66" name="Oval 22"/>
            <p:cNvSpPr>
              <a:spLocks noChangeArrowheads="1"/>
            </p:cNvSpPr>
            <p:nvPr/>
          </p:nvSpPr>
          <p:spPr bwMode="auto">
            <a:xfrm>
              <a:off x="1239" y="2062"/>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17" name="Oval 23"/>
            <p:cNvSpPr>
              <a:spLocks noChangeArrowheads="1"/>
            </p:cNvSpPr>
            <p:nvPr/>
          </p:nvSpPr>
          <p:spPr bwMode="auto">
            <a:xfrm>
              <a:off x="1239" y="2062"/>
              <a:ext cx="157" cy="164"/>
            </a:xfrm>
            <a:prstGeom prst="ellipse">
              <a:avLst/>
            </a:prstGeom>
            <a:gradFill rotWithShape="1">
              <a:gsLst>
                <a:gs pos="0">
                  <a:srgbClr val="48BE67"/>
                </a:gs>
                <a:gs pos="100000">
                  <a:srgbClr val="235C32"/>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grpSp>
        <p:nvGrpSpPr>
          <p:cNvPr id="4" name="Group 31"/>
          <p:cNvGrpSpPr>
            <a:grpSpLocks/>
          </p:cNvGrpSpPr>
          <p:nvPr/>
        </p:nvGrpSpPr>
        <p:grpSpPr bwMode="auto">
          <a:xfrm>
            <a:off x="1857375" y="3643313"/>
            <a:ext cx="366713" cy="381000"/>
            <a:chOff x="567" y="3612"/>
            <a:chExt cx="231" cy="240"/>
          </a:xfrm>
        </p:grpSpPr>
        <p:sp>
          <p:nvSpPr>
            <p:cNvPr id="15406" name="Oval 32"/>
            <p:cNvSpPr>
              <a:spLocks noChangeArrowheads="1"/>
            </p:cNvSpPr>
            <p:nvPr/>
          </p:nvSpPr>
          <p:spPr bwMode="auto">
            <a:xfrm>
              <a:off x="567" y="3612"/>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07" name="Oval 33"/>
            <p:cNvSpPr>
              <a:spLocks noChangeArrowheads="1"/>
            </p:cNvSpPr>
            <p:nvPr/>
          </p:nvSpPr>
          <p:spPr bwMode="auto">
            <a:xfrm>
              <a:off x="580" y="3626"/>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78" name="Oval 34"/>
            <p:cNvSpPr>
              <a:spLocks noChangeArrowheads="1"/>
            </p:cNvSpPr>
            <p:nvPr/>
          </p:nvSpPr>
          <p:spPr bwMode="auto">
            <a:xfrm>
              <a:off x="592" y="3638"/>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09" name="Oval 35"/>
            <p:cNvSpPr>
              <a:spLocks noChangeArrowheads="1"/>
            </p:cNvSpPr>
            <p:nvPr/>
          </p:nvSpPr>
          <p:spPr bwMode="auto">
            <a:xfrm>
              <a:off x="592" y="3638"/>
              <a:ext cx="181" cy="188"/>
            </a:xfrm>
            <a:prstGeom prst="ellipse">
              <a:avLst/>
            </a:prstGeom>
            <a:gradFill rotWithShape="1">
              <a:gsLst>
                <a:gs pos="0">
                  <a:srgbClr val="000000"/>
                </a:gs>
                <a:gs pos="100000">
                  <a:srgbClr val="8D67E1"/>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80" name="Oval 36"/>
            <p:cNvSpPr>
              <a:spLocks noChangeArrowheads="1"/>
            </p:cNvSpPr>
            <p:nvPr/>
          </p:nvSpPr>
          <p:spPr bwMode="auto">
            <a:xfrm>
              <a:off x="604" y="3650"/>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11" name="Oval 37"/>
            <p:cNvSpPr>
              <a:spLocks noChangeArrowheads="1"/>
            </p:cNvSpPr>
            <p:nvPr/>
          </p:nvSpPr>
          <p:spPr bwMode="auto">
            <a:xfrm>
              <a:off x="604" y="3650"/>
              <a:ext cx="157" cy="164"/>
            </a:xfrm>
            <a:prstGeom prst="ellipse">
              <a:avLst/>
            </a:prstGeom>
            <a:gradFill rotWithShape="1">
              <a:gsLst>
                <a:gs pos="0">
                  <a:srgbClr val="8D67E1"/>
                </a:gs>
                <a:gs pos="100000">
                  <a:srgbClr val="45326D"/>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sp>
        <p:nvSpPr>
          <p:cNvPr id="15373" name="AutoShape 8"/>
          <p:cNvSpPr>
            <a:spLocks noChangeArrowheads="1"/>
          </p:cNvSpPr>
          <p:nvPr/>
        </p:nvSpPr>
        <p:spPr bwMode="auto">
          <a:xfrm>
            <a:off x="2286000" y="4343400"/>
            <a:ext cx="5643562" cy="908864"/>
          </a:xfrm>
          <a:prstGeom prst="roundRect">
            <a:avLst>
              <a:gd name="adj" fmla="val 50000"/>
            </a:avLst>
          </a:prstGeom>
          <a:noFill/>
          <a:ln w="28575">
            <a:solidFill>
              <a:schemeClr val="bg2"/>
            </a:solidFill>
            <a:round/>
            <a:headEnd/>
            <a:tailEnd/>
          </a:ln>
        </p:spPr>
        <p:txBody>
          <a:bodyPr lIns="0" rIns="0" anchor="ctr">
            <a:spAutoFit/>
          </a:bodyPr>
          <a:lstStyle/>
          <a:p>
            <a:pPr algn="just">
              <a:buClr>
                <a:srgbClr val="000000"/>
              </a:buClr>
              <a:buSzPct val="100000"/>
            </a:pPr>
            <a:r>
              <a:rPr lang="en-US" altLang="zh-CN" b="1" dirty="0">
                <a:solidFill>
                  <a:srgbClr val="000099"/>
                </a:solidFill>
                <a:latin typeface="Century Schoolbook" pitchFamily="18" charset="0"/>
              </a:rPr>
              <a:t> </a:t>
            </a:r>
            <a:r>
              <a:rPr lang="en-US" b="1" dirty="0" smtClean="0">
                <a:solidFill>
                  <a:srgbClr val="7030A0"/>
                </a:solidFill>
              </a:rPr>
              <a:t>Depletion of Stratospheric Ozone and Climate Change</a:t>
            </a:r>
          </a:p>
        </p:txBody>
      </p:sp>
      <p:sp>
        <p:nvSpPr>
          <p:cNvPr id="15374" name="AutoShape 8"/>
          <p:cNvSpPr>
            <a:spLocks noChangeArrowheads="1"/>
          </p:cNvSpPr>
          <p:nvPr/>
        </p:nvSpPr>
        <p:spPr bwMode="auto">
          <a:xfrm>
            <a:off x="1285874" y="5715000"/>
            <a:ext cx="7705725" cy="817424"/>
          </a:xfrm>
          <a:prstGeom prst="roundRect">
            <a:avLst>
              <a:gd name="adj" fmla="val 24282"/>
            </a:avLst>
          </a:prstGeom>
          <a:noFill/>
          <a:ln w="28575">
            <a:solidFill>
              <a:schemeClr val="bg2"/>
            </a:solidFill>
            <a:round/>
            <a:headEnd/>
            <a:tailEnd/>
          </a:ln>
        </p:spPr>
        <p:txBody>
          <a:bodyPr wrap="square" lIns="0" rIns="0" anchor="ctr">
            <a:spAutoFit/>
          </a:bodyPr>
          <a:lstStyle/>
          <a:p>
            <a:r>
              <a:rPr lang="en-US" altLang="zh-CN" b="1" dirty="0" smtClean="0">
                <a:solidFill>
                  <a:srgbClr val="000099"/>
                </a:solidFill>
                <a:latin typeface="Century Schoolbook" pitchFamily="18" charset="0"/>
              </a:rPr>
              <a:t>Global Climate Change Model and </a:t>
            </a:r>
            <a:r>
              <a:rPr lang="en-US" b="1" dirty="0" smtClean="0">
                <a:solidFill>
                  <a:srgbClr val="C00000"/>
                </a:solidFill>
              </a:rPr>
              <a:t>Earth energy Budgets </a:t>
            </a:r>
          </a:p>
          <a:p>
            <a:pPr eaLnBrk="1" hangingPunct="1"/>
            <a:endParaRPr lang="en-US" altLang="zh-CN" sz="2000" b="1" dirty="0">
              <a:solidFill>
                <a:srgbClr val="000099"/>
              </a:solidFill>
              <a:latin typeface="Century Schoolbook" pitchFamily="18" charset="0"/>
            </a:endParaRPr>
          </a:p>
        </p:txBody>
      </p:sp>
      <p:sp>
        <p:nvSpPr>
          <p:cNvPr id="10257" name="Footer Placeholder 46"/>
          <p:cNvSpPr>
            <a:spLocks noGrp="1"/>
          </p:cNvSpPr>
          <p:nvPr>
            <p:ph type="ftr" sz="quarter" idx="11"/>
          </p:nvPr>
        </p:nvSpPr>
        <p:spPr bwMode="auto">
          <a:xfrm rot="5400000">
            <a:off x="7589045" y="1081881"/>
            <a:ext cx="2011362" cy="384175"/>
          </a:xfrm>
          <a:ln>
            <a:miter lim="800000"/>
            <a:headEnd/>
            <a:tailEnd/>
          </a:ln>
        </p:spPr>
        <p:txBody>
          <a:bodyPr wrap="square" lIns="91440" tIns="45720" rIns="91440" bIns="45720" numCol="1" compatLnSpc="1">
            <a:prstTxWarp prst="textNoShape">
              <a:avLst/>
            </a:prstTxWarp>
          </a:bodyPr>
          <a:lstStyle/>
          <a:p>
            <a:pPr algn="r" fontAlgn="base">
              <a:spcBef>
                <a:spcPct val="0"/>
              </a:spcBef>
              <a:spcAft>
                <a:spcPct val="0"/>
              </a:spcAft>
              <a:defRPr/>
            </a:pPr>
            <a:r>
              <a:rPr lang="en-US" altLang="en-US"/>
              <a:t> </a:t>
            </a:r>
          </a:p>
        </p:txBody>
      </p:sp>
      <p:grpSp>
        <p:nvGrpSpPr>
          <p:cNvPr id="5" name="Group 17"/>
          <p:cNvGrpSpPr>
            <a:grpSpLocks/>
          </p:cNvGrpSpPr>
          <p:nvPr/>
        </p:nvGrpSpPr>
        <p:grpSpPr bwMode="auto">
          <a:xfrm>
            <a:off x="1714500" y="2786063"/>
            <a:ext cx="366713" cy="381000"/>
            <a:chOff x="1202" y="2024"/>
            <a:chExt cx="231" cy="240"/>
          </a:xfrm>
        </p:grpSpPr>
        <p:sp>
          <p:nvSpPr>
            <p:cNvPr id="15400" name="Oval 18"/>
            <p:cNvSpPr>
              <a:spLocks noChangeArrowheads="1"/>
            </p:cNvSpPr>
            <p:nvPr/>
          </p:nvSpPr>
          <p:spPr bwMode="auto">
            <a:xfrm>
              <a:off x="1202" y="2024"/>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401" name="Oval 19"/>
            <p:cNvSpPr>
              <a:spLocks noChangeArrowheads="1"/>
            </p:cNvSpPr>
            <p:nvPr/>
          </p:nvSpPr>
          <p:spPr bwMode="auto">
            <a:xfrm>
              <a:off x="1215" y="2038"/>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1" name="Oval 20"/>
            <p:cNvSpPr>
              <a:spLocks noChangeArrowheads="1"/>
            </p:cNvSpPr>
            <p:nvPr/>
          </p:nvSpPr>
          <p:spPr bwMode="auto">
            <a:xfrm>
              <a:off x="1227" y="2050"/>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03" name="Oval 21"/>
            <p:cNvSpPr>
              <a:spLocks noChangeArrowheads="1"/>
            </p:cNvSpPr>
            <p:nvPr/>
          </p:nvSpPr>
          <p:spPr bwMode="auto">
            <a:xfrm>
              <a:off x="1227" y="2050"/>
              <a:ext cx="181" cy="188"/>
            </a:xfrm>
            <a:prstGeom prst="ellipse">
              <a:avLst/>
            </a:prstGeom>
            <a:gradFill rotWithShape="1">
              <a:gsLst>
                <a:gs pos="0">
                  <a:srgbClr val="000000"/>
                </a:gs>
                <a:gs pos="100000">
                  <a:srgbClr val="48BE67"/>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3" name="Oval 22"/>
            <p:cNvSpPr>
              <a:spLocks noChangeArrowheads="1"/>
            </p:cNvSpPr>
            <p:nvPr/>
          </p:nvSpPr>
          <p:spPr bwMode="auto">
            <a:xfrm>
              <a:off x="1239" y="2062"/>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405" name="Oval 23"/>
            <p:cNvSpPr>
              <a:spLocks noChangeArrowheads="1"/>
            </p:cNvSpPr>
            <p:nvPr/>
          </p:nvSpPr>
          <p:spPr bwMode="auto">
            <a:xfrm>
              <a:off x="1239" y="2062"/>
              <a:ext cx="157" cy="164"/>
            </a:xfrm>
            <a:prstGeom prst="ellipse">
              <a:avLst/>
            </a:prstGeom>
            <a:gradFill rotWithShape="1">
              <a:gsLst>
                <a:gs pos="0">
                  <a:srgbClr val="48BE67"/>
                </a:gs>
                <a:gs pos="100000">
                  <a:srgbClr val="235C32"/>
                </a:gs>
              </a:gsLst>
              <a:lin ang="2700000" scaled="1"/>
            </a:gradFill>
            <a:ln w="38100">
              <a:solidFill>
                <a:srgbClr val="FFFF00"/>
              </a:solidFill>
              <a:round/>
              <a:headEnd/>
              <a:tailEnd/>
            </a:ln>
          </p:spPr>
          <p:txBody>
            <a:bodyPr/>
            <a:lstStyle/>
            <a:p>
              <a:pPr eaLnBrk="1" hangingPunct="1">
                <a:buClr>
                  <a:srgbClr val="000000"/>
                </a:buClr>
                <a:buSzPct val="100000"/>
              </a:pPr>
              <a:endParaRPr lang="zh-CN" altLang="en-US">
                <a:latin typeface="Century Schoolbook" pitchFamily="18" charset="0"/>
              </a:endParaRPr>
            </a:p>
          </p:txBody>
        </p:sp>
      </p:grpSp>
      <p:grpSp>
        <p:nvGrpSpPr>
          <p:cNvPr id="6" name="Group 17"/>
          <p:cNvGrpSpPr>
            <a:grpSpLocks/>
          </p:cNvGrpSpPr>
          <p:nvPr/>
        </p:nvGrpSpPr>
        <p:grpSpPr bwMode="auto">
          <a:xfrm>
            <a:off x="1785938" y="4500563"/>
            <a:ext cx="366712" cy="381000"/>
            <a:chOff x="1202" y="2024"/>
            <a:chExt cx="231" cy="240"/>
          </a:xfrm>
        </p:grpSpPr>
        <p:sp>
          <p:nvSpPr>
            <p:cNvPr id="15394" name="Oval 18"/>
            <p:cNvSpPr>
              <a:spLocks noChangeArrowheads="1"/>
            </p:cNvSpPr>
            <p:nvPr/>
          </p:nvSpPr>
          <p:spPr bwMode="auto">
            <a:xfrm>
              <a:off x="1202" y="2024"/>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395" name="Oval 19"/>
            <p:cNvSpPr>
              <a:spLocks noChangeArrowheads="1"/>
            </p:cNvSpPr>
            <p:nvPr/>
          </p:nvSpPr>
          <p:spPr bwMode="auto">
            <a:xfrm>
              <a:off x="1215" y="2038"/>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0" name="Oval 20"/>
            <p:cNvSpPr>
              <a:spLocks noChangeArrowheads="1"/>
            </p:cNvSpPr>
            <p:nvPr/>
          </p:nvSpPr>
          <p:spPr bwMode="auto">
            <a:xfrm>
              <a:off x="1227" y="2050"/>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7" name="Oval 21"/>
            <p:cNvSpPr>
              <a:spLocks noChangeArrowheads="1"/>
            </p:cNvSpPr>
            <p:nvPr/>
          </p:nvSpPr>
          <p:spPr bwMode="auto">
            <a:xfrm>
              <a:off x="1227" y="2050"/>
              <a:ext cx="181" cy="188"/>
            </a:xfrm>
            <a:prstGeom prst="ellipse">
              <a:avLst/>
            </a:prstGeom>
            <a:gradFill rotWithShape="1">
              <a:gsLst>
                <a:gs pos="0">
                  <a:srgbClr val="000000"/>
                </a:gs>
                <a:gs pos="100000">
                  <a:srgbClr val="48BE67"/>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2" name="Oval 22"/>
            <p:cNvSpPr>
              <a:spLocks noChangeArrowheads="1"/>
            </p:cNvSpPr>
            <p:nvPr/>
          </p:nvSpPr>
          <p:spPr bwMode="auto">
            <a:xfrm>
              <a:off x="1239" y="2062"/>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9" name="Oval 23"/>
            <p:cNvSpPr>
              <a:spLocks noChangeArrowheads="1"/>
            </p:cNvSpPr>
            <p:nvPr/>
          </p:nvSpPr>
          <p:spPr bwMode="auto">
            <a:xfrm>
              <a:off x="1239" y="2062"/>
              <a:ext cx="157" cy="164"/>
            </a:xfrm>
            <a:prstGeom prst="ellipse">
              <a:avLst/>
            </a:prstGeom>
            <a:gradFill rotWithShape="1">
              <a:gsLst>
                <a:gs pos="0">
                  <a:srgbClr val="48BE67"/>
                </a:gs>
                <a:gs pos="100000">
                  <a:srgbClr val="235C32"/>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grpSp>
        <p:nvGrpSpPr>
          <p:cNvPr id="7" name="Group 10"/>
          <p:cNvGrpSpPr>
            <a:grpSpLocks/>
          </p:cNvGrpSpPr>
          <p:nvPr/>
        </p:nvGrpSpPr>
        <p:grpSpPr bwMode="auto">
          <a:xfrm>
            <a:off x="1428750" y="5072063"/>
            <a:ext cx="366713" cy="381000"/>
            <a:chOff x="785" y="1175"/>
            <a:chExt cx="231" cy="240"/>
          </a:xfrm>
        </p:grpSpPr>
        <p:sp>
          <p:nvSpPr>
            <p:cNvPr id="15388" name="Oval 11"/>
            <p:cNvSpPr>
              <a:spLocks noChangeArrowheads="1"/>
            </p:cNvSpPr>
            <p:nvPr/>
          </p:nvSpPr>
          <p:spPr bwMode="auto">
            <a:xfrm>
              <a:off x="785" y="1175"/>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389" name="Oval 12"/>
            <p:cNvSpPr>
              <a:spLocks noChangeArrowheads="1"/>
            </p:cNvSpPr>
            <p:nvPr/>
          </p:nvSpPr>
          <p:spPr bwMode="auto">
            <a:xfrm>
              <a:off x="798" y="1189"/>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7" name="Oval 13"/>
            <p:cNvSpPr>
              <a:spLocks noChangeArrowheads="1"/>
            </p:cNvSpPr>
            <p:nvPr/>
          </p:nvSpPr>
          <p:spPr bwMode="auto">
            <a:xfrm>
              <a:off x="810" y="1201"/>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1" name="Oval 14"/>
            <p:cNvSpPr>
              <a:spLocks noChangeArrowheads="1"/>
            </p:cNvSpPr>
            <p:nvPr/>
          </p:nvSpPr>
          <p:spPr bwMode="auto">
            <a:xfrm>
              <a:off x="810" y="1201"/>
              <a:ext cx="181" cy="188"/>
            </a:xfrm>
            <a:prstGeom prst="ellipse">
              <a:avLst/>
            </a:prstGeom>
            <a:gradFill rotWithShape="1">
              <a:gsLst>
                <a:gs pos="0">
                  <a:srgbClr val="000000"/>
                </a:gs>
                <a:gs pos="100000">
                  <a:srgbClr val="FFCC00"/>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79" name="Oval 15"/>
            <p:cNvSpPr>
              <a:spLocks noChangeArrowheads="1"/>
            </p:cNvSpPr>
            <p:nvPr/>
          </p:nvSpPr>
          <p:spPr bwMode="auto">
            <a:xfrm>
              <a:off x="822" y="1213"/>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93" name="Oval 16"/>
            <p:cNvSpPr>
              <a:spLocks noChangeArrowheads="1"/>
            </p:cNvSpPr>
            <p:nvPr/>
          </p:nvSpPr>
          <p:spPr bwMode="auto">
            <a:xfrm>
              <a:off x="822" y="1213"/>
              <a:ext cx="157" cy="164"/>
            </a:xfrm>
            <a:prstGeom prst="ellipse">
              <a:avLst/>
            </a:prstGeom>
            <a:gradFill rotWithShape="1">
              <a:gsLst>
                <a:gs pos="0">
                  <a:srgbClr val="FFCC00"/>
                </a:gs>
                <a:gs pos="100000">
                  <a:srgbClr val="7C6300"/>
                </a:gs>
              </a:gsLst>
              <a:lin ang="2700000" scaled="1"/>
            </a:gradFill>
            <a:ln w="38100">
              <a:solidFill>
                <a:srgbClr val="99FF33"/>
              </a:solidFill>
              <a:round/>
              <a:headEnd/>
              <a:tailEnd/>
            </a:ln>
          </p:spPr>
          <p:txBody>
            <a:bodyPr/>
            <a:lstStyle/>
            <a:p>
              <a:pPr eaLnBrk="1" hangingPunct="1">
                <a:buClr>
                  <a:srgbClr val="000000"/>
                </a:buClr>
                <a:buSzPct val="100000"/>
              </a:pPr>
              <a:endParaRPr lang="zh-CN" altLang="en-US">
                <a:solidFill>
                  <a:srgbClr val="00B0F0"/>
                </a:solidFill>
                <a:latin typeface="Century Schoolbook" pitchFamily="18" charset="0"/>
              </a:endParaRPr>
            </a:p>
          </p:txBody>
        </p:sp>
      </p:grpSp>
      <p:grpSp>
        <p:nvGrpSpPr>
          <p:cNvPr id="8" name="Group 31"/>
          <p:cNvGrpSpPr>
            <a:grpSpLocks/>
          </p:cNvGrpSpPr>
          <p:nvPr/>
        </p:nvGrpSpPr>
        <p:grpSpPr bwMode="auto">
          <a:xfrm>
            <a:off x="857250" y="5572125"/>
            <a:ext cx="366713" cy="381000"/>
            <a:chOff x="567" y="3612"/>
            <a:chExt cx="231" cy="240"/>
          </a:xfrm>
        </p:grpSpPr>
        <p:sp>
          <p:nvSpPr>
            <p:cNvPr id="15382" name="Oval 32"/>
            <p:cNvSpPr>
              <a:spLocks noChangeArrowheads="1"/>
            </p:cNvSpPr>
            <p:nvPr/>
          </p:nvSpPr>
          <p:spPr bwMode="auto">
            <a:xfrm>
              <a:off x="567" y="3612"/>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15383" name="Oval 33"/>
            <p:cNvSpPr>
              <a:spLocks noChangeArrowheads="1"/>
            </p:cNvSpPr>
            <p:nvPr/>
          </p:nvSpPr>
          <p:spPr bwMode="auto">
            <a:xfrm>
              <a:off x="580" y="3626"/>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84" name="Oval 34"/>
            <p:cNvSpPr>
              <a:spLocks noChangeArrowheads="1"/>
            </p:cNvSpPr>
            <p:nvPr/>
          </p:nvSpPr>
          <p:spPr bwMode="auto">
            <a:xfrm>
              <a:off x="592" y="3638"/>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85" name="Oval 35"/>
            <p:cNvSpPr>
              <a:spLocks noChangeArrowheads="1"/>
            </p:cNvSpPr>
            <p:nvPr/>
          </p:nvSpPr>
          <p:spPr bwMode="auto">
            <a:xfrm>
              <a:off x="592" y="3638"/>
              <a:ext cx="181" cy="188"/>
            </a:xfrm>
            <a:prstGeom prst="ellipse">
              <a:avLst/>
            </a:prstGeom>
            <a:gradFill rotWithShape="1">
              <a:gsLst>
                <a:gs pos="0">
                  <a:srgbClr val="000000"/>
                </a:gs>
                <a:gs pos="100000">
                  <a:srgbClr val="8D67E1"/>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86" name="Oval 36"/>
            <p:cNvSpPr>
              <a:spLocks noChangeArrowheads="1"/>
            </p:cNvSpPr>
            <p:nvPr/>
          </p:nvSpPr>
          <p:spPr bwMode="auto">
            <a:xfrm>
              <a:off x="604" y="3650"/>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15387" name="Oval 37"/>
            <p:cNvSpPr>
              <a:spLocks noChangeArrowheads="1"/>
            </p:cNvSpPr>
            <p:nvPr/>
          </p:nvSpPr>
          <p:spPr bwMode="auto">
            <a:xfrm>
              <a:off x="604" y="3650"/>
              <a:ext cx="157" cy="164"/>
            </a:xfrm>
            <a:prstGeom prst="ellipse">
              <a:avLst/>
            </a:prstGeom>
            <a:gradFill rotWithShape="1">
              <a:gsLst>
                <a:gs pos="0">
                  <a:srgbClr val="8D67E1"/>
                </a:gs>
                <a:gs pos="100000">
                  <a:srgbClr val="45326D"/>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sp>
        <p:nvSpPr>
          <p:cNvPr id="15380" name="AutoShape 8"/>
          <p:cNvSpPr>
            <a:spLocks noChangeArrowheads="1"/>
          </p:cNvSpPr>
          <p:nvPr/>
        </p:nvSpPr>
        <p:spPr bwMode="auto">
          <a:xfrm>
            <a:off x="1828800" y="5257800"/>
            <a:ext cx="5970587" cy="461963"/>
          </a:xfrm>
          <a:prstGeom prst="roundRect">
            <a:avLst>
              <a:gd name="adj" fmla="val 24282"/>
            </a:avLst>
          </a:prstGeom>
          <a:noFill/>
          <a:ln w="28575">
            <a:solidFill>
              <a:schemeClr val="bg2"/>
            </a:solidFill>
            <a:round/>
            <a:headEnd/>
            <a:tailEnd/>
          </a:ln>
        </p:spPr>
        <p:txBody>
          <a:bodyPr lIns="0" rIns="0" anchor="ctr">
            <a:spAutoFit/>
          </a:bodyPr>
          <a:lstStyle/>
          <a:p>
            <a:pPr eaLnBrk="1" hangingPunct="1"/>
            <a:endParaRPr lang="en-US" altLang="zh-CN" sz="2000" b="1" dirty="0">
              <a:solidFill>
                <a:srgbClr val="000099"/>
              </a:solidFill>
              <a:latin typeface="Century Schoolbook" pitchFamily="18" charset="0"/>
            </a:endParaRPr>
          </a:p>
        </p:txBody>
      </p:sp>
      <p:grpSp>
        <p:nvGrpSpPr>
          <p:cNvPr id="64" name="Group 31"/>
          <p:cNvGrpSpPr>
            <a:grpSpLocks/>
          </p:cNvGrpSpPr>
          <p:nvPr/>
        </p:nvGrpSpPr>
        <p:grpSpPr bwMode="auto">
          <a:xfrm>
            <a:off x="228600" y="6019800"/>
            <a:ext cx="366713" cy="381000"/>
            <a:chOff x="567" y="3612"/>
            <a:chExt cx="231" cy="240"/>
          </a:xfrm>
        </p:grpSpPr>
        <p:sp>
          <p:nvSpPr>
            <p:cNvPr id="65" name="Oval 32"/>
            <p:cNvSpPr>
              <a:spLocks noChangeArrowheads="1"/>
            </p:cNvSpPr>
            <p:nvPr/>
          </p:nvSpPr>
          <p:spPr bwMode="auto">
            <a:xfrm>
              <a:off x="567" y="3612"/>
              <a:ext cx="231" cy="240"/>
            </a:xfrm>
            <a:prstGeom prst="ellipse">
              <a:avLst/>
            </a:prstGeom>
            <a:gradFill rotWithShape="1">
              <a:gsLst>
                <a:gs pos="0">
                  <a:srgbClr val="767676"/>
                </a:gs>
                <a:gs pos="50000">
                  <a:srgbClr val="FFFFFF"/>
                </a:gs>
                <a:gs pos="100000">
                  <a:srgbClr val="767676"/>
                </a:gs>
              </a:gsLst>
              <a:lin ang="5400000" scaled="1"/>
            </a:gradFill>
            <a:ln w="5715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6" name="Oval 33"/>
            <p:cNvSpPr>
              <a:spLocks noChangeArrowheads="1"/>
            </p:cNvSpPr>
            <p:nvPr/>
          </p:nvSpPr>
          <p:spPr bwMode="auto">
            <a:xfrm>
              <a:off x="580" y="3626"/>
              <a:ext cx="205" cy="212"/>
            </a:xfrm>
            <a:prstGeom prst="ellipse">
              <a:avLst/>
            </a:prstGeom>
            <a:gradFill rotWithShape="1">
              <a:gsLst>
                <a:gs pos="0">
                  <a:srgbClr val="A2A2A2"/>
                </a:gs>
                <a:gs pos="50000">
                  <a:srgbClr val="FFFFFF"/>
                </a:gs>
                <a:gs pos="100000">
                  <a:srgbClr val="A2A2A2"/>
                </a:gs>
              </a:gsLst>
              <a:lin ang="0" scaled="1"/>
            </a:gradFill>
            <a:ln w="9525">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7" name="Oval 34"/>
            <p:cNvSpPr>
              <a:spLocks noChangeArrowheads="1"/>
            </p:cNvSpPr>
            <p:nvPr/>
          </p:nvSpPr>
          <p:spPr bwMode="auto">
            <a:xfrm>
              <a:off x="592" y="3638"/>
              <a:ext cx="181" cy="18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68" name="Oval 35"/>
            <p:cNvSpPr>
              <a:spLocks noChangeArrowheads="1"/>
            </p:cNvSpPr>
            <p:nvPr/>
          </p:nvSpPr>
          <p:spPr bwMode="auto">
            <a:xfrm>
              <a:off x="592" y="3638"/>
              <a:ext cx="181" cy="188"/>
            </a:xfrm>
            <a:prstGeom prst="ellipse">
              <a:avLst/>
            </a:prstGeom>
            <a:gradFill rotWithShape="1">
              <a:gsLst>
                <a:gs pos="0">
                  <a:srgbClr val="000000"/>
                </a:gs>
                <a:gs pos="100000">
                  <a:srgbClr val="8D67E1"/>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sp>
          <p:nvSpPr>
            <p:cNvPr id="69" name="Oval 36"/>
            <p:cNvSpPr>
              <a:spLocks noChangeArrowheads="1"/>
            </p:cNvSpPr>
            <p:nvPr/>
          </p:nvSpPr>
          <p:spPr bwMode="auto">
            <a:xfrm>
              <a:off x="604" y="3650"/>
              <a:ext cx="157" cy="16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noFill/>
              <a:round/>
              <a:headEnd/>
              <a:tailEnd/>
            </a:ln>
            <a:effectLst/>
          </p:spPr>
          <p:txBody>
            <a:bodyPr/>
            <a:lstStyle/>
            <a:p>
              <a:pPr eaLnBrk="1" fontAlgn="auto" hangingPunct="1">
                <a:spcBef>
                  <a:spcPts val="0"/>
                </a:spcBef>
                <a:spcAft>
                  <a:spcPts val="0"/>
                </a:spcAft>
                <a:buClr>
                  <a:srgbClr val="000000"/>
                </a:buClr>
                <a:buSzPct val="100000"/>
                <a:defRPr/>
              </a:pPr>
              <a:endParaRPr lang="zh-CN" altLang="en-US">
                <a:latin typeface="+mn-lt"/>
              </a:endParaRPr>
            </a:p>
          </p:txBody>
        </p:sp>
        <p:sp>
          <p:nvSpPr>
            <p:cNvPr id="71" name="Oval 37"/>
            <p:cNvSpPr>
              <a:spLocks noChangeArrowheads="1"/>
            </p:cNvSpPr>
            <p:nvPr/>
          </p:nvSpPr>
          <p:spPr bwMode="auto">
            <a:xfrm>
              <a:off x="604" y="3650"/>
              <a:ext cx="157" cy="164"/>
            </a:xfrm>
            <a:prstGeom prst="ellipse">
              <a:avLst/>
            </a:prstGeom>
            <a:gradFill rotWithShape="1">
              <a:gsLst>
                <a:gs pos="0">
                  <a:srgbClr val="8D67E1"/>
                </a:gs>
                <a:gs pos="100000">
                  <a:srgbClr val="45326D"/>
                </a:gs>
              </a:gsLst>
              <a:lin ang="2700000" scaled="1"/>
            </a:gradFill>
            <a:ln w="38100">
              <a:noFill/>
              <a:round/>
              <a:headEnd/>
              <a:tailEnd/>
            </a:ln>
          </p:spPr>
          <p:txBody>
            <a:bodyPr/>
            <a:lstStyle/>
            <a:p>
              <a:pPr eaLnBrk="1" hangingPunct="1">
                <a:buClr>
                  <a:srgbClr val="000000"/>
                </a:buClr>
                <a:buSzPct val="100000"/>
              </a:pPr>
              <a:endParaRPr lang="zh-CN" altLang="en-US">
                <a:latin typeface="Century Schoolbook" pitchFamily="18" charset="0"/>
              </a:endParaRPr>
            </a:p>
          </p:txBody>
        </p:sp>
      </p:grpSp>
      <p:sp>
        <p:nvSpPr>
          <p:cNvPr id="73" name="AutoShape 8"/>
          <p:cNvSpPr>
            <a:spLocks noChangeArrowheads="1"/>
          </p:cNvSpPr>
          <p:nvPr/>
        </p:nvSpPr>
        <p:spPr bwMode="auto">
          <a:xfrm>
            <a:off x="685800" y="6172200"/>
            <a:ext cx="5970588" cy="461963"/>
          </a:xfrm>
          <a:prstGeom prst="roundRect">
            <a:avLst>
              <a:gd name="adj" fmla="val 24282"/>
            </a:avLst>
          </a:prstGeom>
          <a:noFill/>
          <a:ln w="28575">
            <a:solidFill>
              <a:schemeClr val="bg2"/>
            </a:solidFill>
            <a:round/>
            <a:headEnd/>
            <a:tailEnd/>
          </a:ln>
        </p:spPr>
        <p:txBody>
          <a:bodyPr lIns="0" rIns="0" anchor="ctr">
            <a:spAutoFit/>
          </a:bodyPr>
          <a:lstStyle/>
          <a:p>
            <a:r>
              <a:rPr lang="en-US" sz="2000" b="1" dirty="0" smtClean="0">
                <a:solidFill>
                  <a:srgbClr val="7030A0"/>
                </a:solidFill>
              </a:rPr>
              <a:t>Mitigation of Global Warming</a:t>
            </a:r>
            <a:endParaRPr lang="en-US" altLang="zh-CN" sz="2000" b="1" dirty="0">
              <a:solidFill>
                <a:srgbClr val="7030A0"/>
              </a:solidFill>
              <a:latin typeface="Century Schoolbook" pitchFamily="18" charset="0"/>
            </a:endParaRPr>
          </a:p>
        </p:txBody>
      </p:sp>
      <p:sp>
        <p:nvSpPr>
          <p:cNvPr id="74" name="Rectangle 73"/>
          <p:cNvSpPr/>
          <p:nvPr/>
        </p:nvSpPr>
        <p:spPr>
          <a:xfrm>
            <a:off x="2133600" y="5257800"/>
            <a:ext cx="3340979" cy="369332"/>
          </a:xfrm>
          <a:prstGeom prst="rect">
            <a:avLst/>
          </a:prstGeom>
        </p:spPr>
        <p:txBody>
          <a:bodyPr wrap="none">
            <a:spAutoFit/>
          </a:bodyPr>
          <a:lstStyle/>
          <a:p>
            <a:pPr algn="just">
              <a:buClr>
                <a:srgbClr val="000000"/>
              </a:buClr>
              <a:buSzPct val="100000"/>
            </a:pPr>
            <a:r>
              <a:rPr lang="en-US" altLang="zh-CN" b="1" dirty="0" smtClean="0">
                <a:solidFill>
                  <a:srgbClr val="000099"/>
                </a:solidFill>
                <a:latin typeface="Century Schoolbook" pitchFamily="18" charset="0"/>
              </a:rPr>
              <a:t>Impact of Global Warming</a:t>
            </a:r>
            <a:endParaRPr lang="en-US" altLang="zh-CN" b="1" dirty="0">
              <a:solidFill>
                <a:srgbClr val="000099"/>
              </a:solidFill>
              <a:latin typeface="Century Schoolbook" pitchFamily="18"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p:transition advTm="273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86000" y="0"/>
            <a:ext cx="4114800" cy="914400"/>
          </a:xfrm>
        </p:spPr>
        <p:txBody>
          <a:bodyPr/>
          <a:lstStyle/>
          <a:p>
            <a:pPr eaLnBrk="1" hangingPunct="1"/>
            <a:r>
              <a:rPr lang="en-US" dirty="0" smtClean="0"/>
              <a:t>Solar Constant</a:t>
            </a:r>
          </a:p>
        </p:txBody>
      </p:sp>
      <p:pic>
        <p:nvPicPr>
          <p:cNvPr id="15363" name="Picture 3" descr="C:\My Documents\Courses\Global Climate\Fall '02\Images\disk-sphere.jpg"/>
          <p:cNvPicPr>
            <a:picLocks noChangeAspect="1" noChangeArrowheads="1"/>
          </p:cNvPicPr>
          <p:nvPr/>
        </p:nvPicPr>
        <p:blipFill>
          <a:blip r:embed="rId5"/>
          <a:srcRect/>
          <a:stretch>
            <a:fillRect/>
          </a:stretch>
        </p:blipFill>
        <p:spPr bwMode="auto">
          <a:xfrm>
            <a:off x="4114800" y="1219200"/>
            <a:ext cx="4811408" cy="4495800"/>
          </a:xfrm>
          <a:prstGeom prst="rect">
            <a:avLst/>
          </a:prstGeom>
          <a:noFill/>
          <a:ln w="9525">
            <a:noFill/>
            <a:miter lim="800000"/>
            <a:headEnd/>
            <a:tailEnd/>
          </a:ln>
        </p:spPr>
      </p:pic>
      <p:sp>
        <p:nvSpPr>
          <p:cNvPr id="4" name="Rectangle 1027"/>
          <p:cNvSpPr txBox="1">
            <a:spLocks noChangeArrowheads="1"/>
          </p:cNvSpPr>
          <p:nvPr/>
        </p:nvSpPr>
        <p:spPr>
          <a:xfrm>
            <a:off x="0" y="1066800"/>
            <a:ext cx="4038600" cy="4114800"/>
          </a:xfrm>
          <a:prstGeom prst="rect">
            <a:avLst/>
          </a:prstGeom>
        </p:spPr>
        <p:txBody>
          <a:body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Stephan-</a:t>
            </a:r>
            <a:r>
              <a:rPr kumimoji="0" lang="en-US" sz="2400" b="0" i="0" u="none" strike="noStrike" kern="0" cap="none" spc="0" normalizeH="0" baseline="0" noProof="0" dirty="0" err="1" smtClean="0">
                <a:ln>
                  <a:noFill/>
                </a:ln>
                <a:solidFill>
                  <a:schemeClr val="tx1"/>
                </a:solidFill>
                <a:effectLst/>
                <a:uLnTx/>
                <a:uFillTx/>
                <a:latin typeface="+mn-lt"/>
                <a:ea typeface="+mn-ea"/>
                <a:cs typeface="+mn-cs"/>
              </a:rPr>
              <a:t>Boltzman</a:t>
            </a:r>
            <a:r>
              <a:rPr kumimoji="0" lang="en-US" sz="2400" b="0" i="0" u="none" strike="noStrike" kern="0" cap="none" spc="0" normalizeH="0" baseline="0" noProof="0" dirty="0" smtClean="0">
                <a:ln>
                  <a:noFill/>
                </a:ln>
                <a:solidFill>
                  <a:schemeClr val="tx1"/>
                </a:solidFill>
                <a:effectLst/>
                <a:uLnTx/>
                <a:uFillTx/>
                <a:latin typeface="+mn-lt"/>
                <a:ea typeface="+mn-ea"/>
                <a:cs typeface="+mn-cs"/>
              </a:rPr>
              <a:t> Law </a:t>
            </a:r>
            <a:r>
              <a:rPr kumimoji="0" lang="en-US" sz="2400" b="0" i="0" u="none" strike="noStrike" kern="0" cap="none" spc="0" normalizeH="0" baseline="0" noProof="0" dirty="0" smtClean="0">
                <a:ln>
                  <a:noFill/>
                </a:ln>
                <a:effectLst/>
                <a:uLnTx/>
                <a:uFillTx/>
                <a:latin typeface="+mn-lt"/>
                <a:ea typeface="+mn-ea"/>
                <a:cs typeface="+mn-cs"/>
              </a:rPr>
              <a:t>(Energy emitted</a:t>
            </a:r>
            <a:r>
              <a:rPr kumimoji="0" lang="en-US" sz="2400" b="0" i="0" u="none" strike="noStrike" kern="0" cap="none" spc="0" normalizeH="0" baseline="0" noProof="0" dirty="0" smtClean="0">
                <a:ln>
                  <a:noFill/>
                </a:ln>
                <a:solidFill>
                  <a:schemeClr val="tx1"/>
                </a:solidFill>
                <a:effectLst/>
                <a:uLnTx/>
                <a:uFillTx/>
                <a:latin typeface="+mn-lt"/>
                <a:ea typeface="+mn-ea"/>
                <a:cs typeface="+mn-cs"/>
              </a:rPr>
              <a:t>) </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rgbClr val="C00000"/>
                </a:solidFill>
                <a:effectLst/>
                <a:uLnTx/>
                <a:uFillTx/>
                <a:latin typeface="+mn-lt"/>
                <a:ea typeface="+mn-ea"/>
                <a:cs typeface="+mn-cs"/>
              </a:rPr>
              <a:t>E = </a:t>
            </a:r>
            <a:r>
              <a:rPr kumimoji="0" lang="en-US" sz="2800" b="0" i="0" u="none" strike="noStrike" kern="0" cap="none" spc="0" normalizeH="0" baseline="0" noProof="0" dirty="0" smtClean="0">
                <a:ln>
                  <a:noFill/>
                </a:ln>
                <a:solidFill>
                  <a:srgbClr val="C00000"/>
                </a:solidFill>
                <a:effectLst/>
                <a:uLnTx/>
                <a:uFillTx/>
                <a:latin typeface="Symbol" pitchFamily="18" charset="2"/>
                <a:ea typeface="+mn-ea"/>
                <a:cs typeface="+mn-cs"/>
              </a:rPr>
              <a:t>s</a:t>
            </a:r>
            <a:r>
              <a:rPr kumimoji="0" lang="en-US" sz="2800" b="0" i="0" u="none" strike="noStrike" kern="0" cap="none" spc="0" normalizeH="0" baseline="0" noProof="0" dirty="0" smtClean="0">
                <a:ln>
                  <a:noFill/>
                </a:ln>
                <a:solidFill>
                  <a:srgbClr val="C00000"/>
                </a:solidFill>
                <a:effectLst/>
                <a:uLnTx/>
                <a:uFillTx/>
                <a:latin typeface="+mn-lt"/>
                <a:ea typeface="+mn-ea"/>
                <a:cs typeface="+mn-cs"/>
              </a:rPr>
              <a:t>T</a:t>
            </a:r>
            <a:r>
              <a:rPr kumimoji="0" lang="en-US" sz="2800" b="0" i="0" u="none" strike="noStrike" kern="0" cap="none" spc="0" normalizeH="0" baseline="30000" noProof="0" dirty="0" smtClean="0">
                <a:ln>
                  <a:noFill/>
                </a:ln>
                <a:solidFill>
                  <a:srgbClr val="C00000"/>
                </a:solidFill>
                <a:effectLst/>
                <a:uLnTx/>
                <a:uFillTx/>
                <a:latin typeface="+mn-lt"/>
                <a:ea typeface="+mn-ea"/>
                <a:cs typeface="+mn-cs"/>
              </a:rPr>
              <a:t>4</a:t>
            </a:r>
          </a:p>
          <a:p>
            <a:pPr marL="742950" marR="0" lvl="1" indent="-285750" algn="l" defTabSz="914400" rtl="0" eaLnBrk="1" fontAlgn="base" latinLnBrk="0" hangingPunct="1">
              <a:lnSpc>
                <a:spcPct val="90000"/>
              </a:lnSpc>
              <a:spcBef>
                <a:spcPct val="20000"/>
              </a:spcBef>
              <a:spcAft>
                <a:spcPct val="0"/>
              </a:spcAft>
              <a:buClrTx/>
              <a:buSzTx/>
              <a:buFont typeface="Symbol" pitchFamily="18" charset="2"/>
              <a:buChar char="s"/>
              <a:tabLst/>
              <a:defRPr/>
            </a:pPr>
            <a:r>
              <a:rPr kumimoji="0" lang="en-US" sz="2400" b="0" i="0" u="none" strike="noStrike" kern="0" cap="none" spc="0" normalizeH="0" baseline="0" noProof="0" dirty="0" smtClean="0">
                <a:ln>
                  <a:noFill/>
                </a:ln>
                <a:solidFill>
                  <a:srgbClr val="C00000"/>
                </a:solidFill>
                <a:effectLst/>
                <a:uLnTx/>
                <a:uFillTx/>
                <a:latin typeface="+mn-lt"/>
              </a:rPr>
              <a:t>= Stephan-</a:t>
            </a:r>
            <a:r>
              <a:rPr kumimoji="0" lang="en-US" sz="2400" b="0" i="0" u="none" strike="noStrike" kern="0" cap="none" spc="0" normalizeH="0" baseline="0" noProof="0" dirty="0" err="1" smtClean="0">
                <a:ln>
                  <a:noFill/>
                </a:ln>
                <a:solidFill>
                  <a:srgbClr val="C00000"/>
                </a:solidFill>
                <a:effectLst/>
                <a:uLnTx/>
                <a:uFillTx/>
                <a:latin typeface="+mn-lt"/>
              </a:rPr>
              <a:t>Boltzman</a:t>
            </a:r>
            <a:r>
              <a:rPr kumimoji="0" lang="en-US" sz="2400" b="0" i="0" u="none" strike="noStrike" kern="0" cap="none" spc="0" normalizeH="0" baseline="0" noProof="0" dirty="0" smtClean="0">
                <a:ln>
                  <a:noFill/>
                </a:ln>
                <a:solidFill>
                  <a:srgbClr val="C00000"/>
                </a:solidFill>
                <a:effectLst/>
                <a:uLnTx/>
                <a:uFillTx/>
                <a:latin typeface="+mn-lt"/>
              </a:rPr>
              <a:t> constant = 5.67 x 10</a:t>
            </a:r>
            <a:r>
              <a:rPr kumimoji="0" lang="en-US" sz="2400" b="0" i="0" u="none" strike="noStrike" kern="0" cap="none" spc="0" normalizeH="0" baseline="30000" noProof="0" dirty="0" smtClean="0">
                <a:ln>
                  <a:noFill/>
                </a:ln>
                <a:solidFill>
                  <a:srgbClr val="C00000"/>
                </a:solidFill>
                <a:effectLst/>
                <a:uLnTx/>
                <a:uFillTx/>
                <a:latin typeface="+mn-lt"/>
              </a:rPr>
              <a:t>-8</a:t>
            </a:r>
            <a:r>
              <a:rPr kumimoji="0" lang="en-US" sz="2400" b="0" i="0" u="none" strike="noStrike" kern="0" cap="none" spc="0" normalizeH="0" baseline="0" noProof="0" dirty="0" smtClean="0">
                <a:ln>
                  <a:noFill/>
                </a:ln>
                <a:solidFill>
                  <a:srgbClr val="C00000"/>
                </a:solidFill>
                <a:effectLst/>
                <a:uLnTx/>
                <a:uFillTx/>
                <a:latin typeface="+mn-lt"/>
              </a:rPr>
              <a:t> Wm</a:t>
            </a:r>
            <a:r>
              <a:rPr kumimoji="0" lang="en-US" sz="2400" b="0" i="0" u="none" strike="noStrike" kern="0" cap="none" spc="0" normalizeH="0" baseline="30000" noProof="0" dirty="0" smtClean="0">
                <a:ln>
                  <a:noFill/>
                </a:ln>
                <a:solidFill>
                  <a:srgbClr val="C00000"/>
                </a:solidFill>
                <a:effectLst/>
                <a:uLnTx/>
                <a:uFillTx/>
                <a:latin typeface="+mn-lt"/>
              </a:rPr>
              <a:t>-2</a:t>
            </a:r>
            <a:r>
              <a:rPr kumimoji="0" lang="en-US" sz="2400" b="0" i="0" u="none" strike="noStrike" kern="0" cap="none" spc="0" normalizeH="0" baseline="0" noProof="0" dirty="0" smtClean="0">
                <a:ln>
                  <a:noFill/>
                </a:ln>
                <a:solidFill>
                  <a:srgbClr val="C00000"/>
                </a:solidFill>
                <a:effectLst/>
                <a:uLnTx/>
                <a:uFillTx/>
                <a:latin typeface="+mn-lt"/>
              </a:rPr>
              <a:t>K</a:t>
            </a:r>
            <a:r>
              <a:rPr kumimoji="0" lang="en-US" sz="2400" b="0" i="0" u="none" strike="noStrike" kern="0" cap="none" spc="0" normalizeH="0" baseline="30000" noProof="0" dirty="0" smtClean="0">
                <a:ln>
                  <a:noFill/>
                </a:ln>
                <a:solidFill>
                  <a:srgbClr val="C00000"/>
                </a:solidFill>
                <a:effectLst/>
                <a:uLnTx/>
                <a:uFillTx/>
                <a:latin typeface="+mn-lt"/>
              </a:rPr>
              <a:t>-4</a:t>
            </a:r>
          </a:p>
          <a:p>
            <a:pPr marL="742950" marR="0" lvl="1" indent="-285750" algn="l" defTabSz="914400" rtl="0" eaLnBrk="1" fontAlgn="base" latinLnBrk="0" hangingPunct="1">
              <a:lnSpc>
                <a:spcPct val="90000"/>
              </a:lnSpc>
              <a:spcBef>
                <a:spcPct val="20000"/>
              </a:spcBef>
              <a:spcAft>
                <a:spcPct val="0"/>
              </a:spcAft>
              <a:buClrTx/>
              <a:buSzTx/>
              <a:buFont typeface="Symbol" pitchFamily="18" charset="2"/>
              <a:buNone/>
              <a:tabLst/>
              <a:defRPr/>
            </a:pPr>
            <a:endParaRPr kumimoji="0" lang="en-US" sz="24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E is proportional to the area under the Planck function curve</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400" b="0" i="0" u="none" strike="noStrike" kern="0" cap="none" spc="0" normalizeH="0" baseline="0" noProof="0" dirty="0" err="1" smtClean="0">
                <a:ln>
                  <a:noFill/>
                </a:ln>
                <a:effectLst/>
                <a:uLnTx/>
                <a:uFillTx/>
                <a:latin typeface="+mn-lt"/>
                <a:ea typeface="+mn-ea"/>
                <a:cs typeface="+mn-cs"/>
              </a:rPr>
              <a:t>E</a:t>
            </a:r>
            <a:r>
              <a:rPr kumimoji="0" lang="en-US" sz="2400" b="0" i="0" u="none" strike="noStrike" kern="0" cap="none" spc="0" normalizeH="0" baseline="-25000" noProof="0" dirty="0" err="1" smtClean="0">
                <a:ln>
                  <a:noFill/>
                </a:ln>
                <a:effectLst/>
                <a:uLnTx/>
                <a:uFillTx/>
                <a:latin typeface="+mn-lt"/>
                <a:ea typeface="+mn-ea"/>
                <a:cs typeface="+mn-cs"/>
              </a:rPr>
              <a:t>sun</a:t>
            </a:r>
            <a:r>
              <a:rPr kumimoji="0" lang="en-US" sz="2400" b="0" i="0" u="none" strike="noStrike" kern="0" cap="none" spc="0" normalizeH="0" baseline="0" noProof="0" dirty="0" smtClean="0">
                <a:ln>
                  <a:noFill/>
                </a:ln>
                <a:effectLst/>
                <a:uLnTx/>
                <a:uFillTx/>
                <a:latin typeface="+mn-lt"/>
                <a:ea typeface="+mn-ea"/>
                <a:cs typeface="+mn-cs"/>
              </a:rPr>
              <a:t> = 6.3 x 10</a:t>
            </a:r>
            <a:r>
              <a:rPr kumimoji="0" lang="en-US" sz="2800" b="0" i="0" u="none" strike="noStrike" kern="0" cap="none" spc="0" normalizeH="0" baseline="30000" noProof="0" dirty="0" smtClean="0">
                <a:ln>
                  <a:noFill/>
                </a:ln>
                <a:effectLst/>
                <a:uLnTx/>
                <a:uFillTx/>
                <a:latin typeface="+mn-lt"/>
                <a:ea typeface="+mn-ea"/>
                <a:cs typeface="+mn-cs"/>
              </a:rPr>
              <a:t>7</a:t>
            </a:r>
            <a:r>
              <a:rPr kumimoji="0" lang="en-US" sz="2400" b="0" i="0" u="none" strike="noStrike" kern="0" cap="none" spc="0" normalizeH="0" baseline="0" noProof="0" dirty="0" smtClean="0">
                <a:ln>
                  <a:noFill/>
                </a:ln>
                <a:effectLst/>
                <a:uLnTx/>
                <a:uFillTx/>
                <a:latin typeface="+mn-lt"/>
                <a:ea typeface="+mn-ea"/>
                <a:cs typeface="+mn-cs"/>
              </a:rPr>
              <a:t> W/m</a:t>
            </a:r>
            <a:r>
              <a:rPr kumimoji="0" lang="en-US" sz="2800" b="0" i="0" u="none" strike="noStrike" kern="0" cap="none" spc="0" normalizeH="0" baseline="30000" noProof="0" dirty="0" smtClean="0">
                <a:ln>
                  <a:noFill/>
                </a:ln>
                <a:effectLst/>
                <a:uLnTx/>
                <a:uFillTx/>
                <a:latin typeface="+mn-lt"/>
                <a:ea typeface="+mn-ea"/>
                <a:cs typeface="+mn-cs"/>
              </a:rPr>
              <a:t>2</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sz="2800" b="0" i="0" u="none" strike="noStrike" kern="0" cap="none" spc="0" normalizeH="0" baseline="30000" noProof="0" dirty="0" smtClean="0">
              <a:ln>
                <a:noFill/>
              </a:ln>
              <a:solidFill>
                <a:srgbClr val="FFFF00"/>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mn-lt"/>
                <a:ea typeface="+mn-ea"/>
                <a:cs typeface="+mn-cs"/>
              </a:rPr>
              <a:t>Only a small fraction of sun’s energy is received by the Earth</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340"/>
    </mc:Choice>
    <mc:Fallback xmlns="">
      <p:transition spd="slow" advTm="7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eaLnBrk="1" hangingPunct="1"/>
            <a:r>
              <a:rPr lang="en-US" dirty="0" smtClean="0"/>
              <a:t>Earth</a:t>
            </a:r>
          </a:p>
        </p:txBody>
      </p:sp>
      <p:sp>
        <p:nvSpPr>
          <p:cNvPr id="16387" name="Rectangle 3"/>
          <p:cNvSpPr>
            <a:spLocks noGrp="1" noChangeArrowheads="1"/>
          </p:cNvSpPr>
          <p:nvPr>
            <p:ph type="body" idx="1"/>
          </p:nvPr>
        </p:nvSpPr>
        <p:spPr/>
        <p:txBody>
          <a:bodyPr/>
          <a:lstStyle/>
          <a:p>
            <a:pPr eaLnBrk="1" hangingPunct="1"/>
            <a:r>
              <a:rPr lang="en-US" dirty="0" smtClean="0"/>
              <a:t>Incoming radiation is short wave.</a:t>
            </a:r>
          </a:p>
          <a:p>
            <a:pPr eaLnBrk="1" hangingPunct="1"/>
            <a:r>
              <a:rPr lang="en-US" dirty="0" smtClean="0"/>
              <a:t>Outgoing radiation is long wave.</a:t>
            </a:r>
          </a:p>
          <a:p>
            <a:pPr eaLnBrk="1" hangingPunct="1"/>
            <a:endParaRPr lang="en-US" dirty="0" smtClean="0"/>
          </a:p>
          <a:p>
            <a:pPr eaLnBrk="1" hangingPunct="1"/>
            <a:r>
              <a:rPr lang="en-US" dirty="0" smtClean="0"/>
              <a:t>If the Earth is a blackbody  at steady state</a:t>
            </a:r>
          </a:p>
          <a:p>
            <a:pPr lvl="1" eaLnBrk="1" hangingPunct="1"/>
            <a:r>
              <a:rPr lang="en-US" dirty="0" smtClean="0">
                <a:solidFill>
                  <a:srgbClr val="C00000"/>
                </a:solidFill>
              </a:rPr>
              <a:t>Incoming = outgoing</a:t>
            </a:r>
          </a:p>
          <a:p>
            <a:pPr lvl="1" eaLnBrk="1" hangingPunct="1"/>
            <a:r>
              <a:rPr lang="en-US" sz="3200" dirty="0" err="1" smtClean="0">
                <a:solidFill>
                  <a:srgbClr val="C00000"/>
                </a:solidFill>
              </a:rPr>
              <a:t>Energy</a:t>
            </a:r>
            <a:r>
              <a:rPr lang="en-US" sz="3200" baseline="-25000" dirty="0" err="1" smtClean="0">
                <a:solidFill>
                  <a:srgbClr val="C00000"/>
                </a:solidFill>
              </a:rPr>
              <a:t>in</a:t>
            </a:r>
            <a:r>
              <a:rPr lang="en-US" sz="3200" dirty="0" smtClean="0">
                <a:solidFill>
                  <a:srgbClr val="C00000"/>
                </a:solidFill>
              </a:rPr>
              <a:t> = </a:t>
            </a:r>
            <a:r>
              <a:rPr lang="en-US" sz="3200" dirty="0" err="1" smtClean="0">
                <a:solidFill>
                  <a:srgbClr val="C00000"/>
                </a:solidFill>
              </a:rPr>
              <a:t>Energy</a:t>
            </a:r>
            <a:r>
              <a:rPr lang="en-US" sz="3200" baseline="-25000" dirty="0" err="1" smtClean="0">
                <a:solidFill>
                  <a:srgbClr val="C00000"/>
                </a:solidFill>
              </a:rPr>
              <a:t>out</a:t>
            </a:r>
            <a:endParaRPr lang="en-US" sz="3200" baseline="-25000" dirty="0" smtClean="0">
              <a:solidFill>
                <a:srgbClr val="C000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914"/>
    </mc:Choice>
    <mc:Fallback xmlns="">
      <p:transition spd="slow" advTm="14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a:xfrm>
            <a:off x="685800" y="609600"/>
            <a:ext cx="7772400" cy="838200"/>
          </a:xfrm>
        </p:spPr>
        <p:txBody>
          <a:bodyPr/>
          <a:lstStyle/>
          <a:p>
            <a:pPr eaLnBrk="1" hangingPunct="1"/>
            <a:r>
              <a:rPr lang="en-US" smtClean="0"/>
              <a:t>Earth- Incoming Radiation</a:t>
            </a:r>
          </a:p>
        </p:txBody>
      </p:sp>
      <p:sp>
        <p:nvSpPr>
          <p:cNvPr id="17411" name="Rectangle 1027"/>
          <p:cNvSpPr>
            <a:spLocks noGrp="1" noChangeArrowheads="1"/>
          </p:cNvSpPr>
          <p:nvPr>
            <p:ph type="body" idx="1"/>
          </p:nvPr>
        </p:nvSpPr>
        <p:spPr>
          <a:xfrm>
            <a:off x="685800" y="1295400"/>
            <a:ext cx="7772400" cy="4800600"/>
          </a:xfrm>
        </p:spPr>
        <p:txBody>
          <a:bodyPr/>
          <a:lstStyle/>
          <a:p>
            <a:pPr eaLnBrk="1" hangingPunct="1">
              <a:lnSpc>
                <a:spcPct val="90000"/>
              </a:lnSpc>
              <a:buFontTx/>
              <a:buNone/>
            </a:pPr>
            <a:endParaRPr lang="en-US" sz="2400" dirty="0" smtClean="0">
              <a:solidFill>
                <a:schemeClr val="accent2"/>
              </a:solidFill>
            </a:endParaRPr>
          </a:p>
          <a:p>
            <a:pPr eaLnBrk="1" hangingPunct="1">
              <a:lnSpc>
                <a:spcPct val="90000"/>
              </a:lnSpc>
            </a:pPr>
            <a:r>
              <a:rPr lang="en-US" sz="2400" dirty="0" smtClean="0"/>
              <a:t>Solar radiation intersects Earth as a disk (</a:t>
            </a:r>
            <a:r>
              <a:rPr lang="en-US" sz="2400" dirty="0" smtClean="0">
                <a:latin typeface="Symbol" pitchFamily="18" charset="2"/>
              </a:rPr>
              <a:t>p</a:t>
            </a:r>
            <a:r>
              <a:rPr lang="en-US" sz="2400" dirty="0" smtClean="0"/>
              <a:t>r</a:t>
            </a:r>
            <a:r>
              <a:rPr lang="en-US" sz="2400" baseline="30000" dirty="0" smtClean="0"/>
              <a:t>2</a:t>
            </a:r>
            <a:r>
              <a:rPr lang="en-US" sz="2400" dirty="0" smtClean="0"/>
              <a:t>)</a:t>
            </a:r>
          </a:p>
          <a:p>
            <a:pPr eaLnBrk="1" hangingPunct="1">
              <a:lnSpc>
                <a:spcPct val="90000"/>
              </a:lnSpc>
            </a:pPr>
            <a:endParaRPr lang="en-US" sz="2400" dirty="0" smtClean="0"/>
          </a:p>
          <a:p>
            <a:pPr eaLnBrk="1" hangingPunct="1">
              <a:lnSpc>
                <a:spcPct val="90000"/>
              </a:lnSpc>
            </a:pPr>
            <a:r>
              <a:rPr lang="en-US" sz="2400" dirty="0" err="1" smtClean="0"/>
              <a:t>Energy</a:t>
            </a:r>
            <a:r>
              <a:rPr lang="en-US" sz="2400" baseline="-25000" dirty="0" err="1" smtClean="0"/>
              <a:t>in</a:t>
            </a:r>
            <a:r>
              <a:rPr lang="en-US" sz="2400" dirty="0" smtClean="0"/>
              <a:t> = </a:t>
            </a:r>
            <a:r>
              <a:rPr lang="en-US" sz="2400" dirty="0" err="1" smtClean="0"/>
              <a:t>Energy</a:t>
            </a:r>
            <a:r>
              <a:rPr lang="en-US" sz="2400" baseline="-25000" dirty="0" err="1" smtClean="0"/>
              <a:t>in</a:t>
            </a:r>
            <a:r>
              <a:rPr lang="en-US" sz="2400" dirty="0" smtClean="0"/>
              <a:t> from sun (S) – Reflected Solar Energy</a:t>
            </a:r>
          </a:p>
          <a:p>
            <a:pPr lvl="1" eaLnBrk="1" hangingPunct="1">
              <a:lnSpc>
                <a:spcPct val="90000"/>
              </a:lnSpc>
              <a:buFontTx/>
              <a:buNone/>
            </a:pPr>
            <a:r>
              <a:rPr lang="en-US" sz="2400" dirty="0" smtClean="0">
                <a:solidFill>
                  <a:srgbClr val="C00000"/>
                </a:solidFill>
              </a:rPr>
              <a:t>= </a:t>
            </a:r>
            <a:r>
              <a:rPr lang="en-US" sz="2400" dirty="0" smtClean="0">
                <a:solidFill>
                  <a:srgbClr val="C00000"/>
                </a:solidFill>
                <a:latin typeface="Symbol" pitchFamily="18" charset="2"/>
              </a:rPr>
              <a:t>p</a:t>
            </a:r>
            <a:r>
              <a:rPr lang="en-US" sz="2400" dirty="0" smtClean="0">
                <a:solidFill>
                  <a:srgbClr val="C00000"/>
                </a:solidFill>
              </a:rPr>
              <a:t>r</a:t>
            </a:r>
            <a:r>
              <a:rPr lang="en-US" sz="2400" baseline="30000" dirty="0" smtClean="0">
                <a:solidFill>
                  <a:srgbClr val="C00000"/>
                </a:solidFill>
              </a:rPr>
              <a:t>2</a:t>
            </a:r>
            <a:r>
              <a:rPr lang="en-US" sz="2400" dirty="0" smtClean="0">
                <a:solidFill>
                  <a:srgbClr val="C00000"/>
                </a:solidFill>
              </a:rPr>
              <a:t> S - </a:t>
            </a:r>
            <a:r>
              <a:rPr lang="en-US" sz="2400" dirty="0" smtClean="0">
                <a:solidFill>
                  <a:srgbClr val="C00000"/>
                </a:solidFill>
                <a:latin typeface="Symbol" pitchFamily="18" charset="2"/>
              </a:rPr>
              <a:t>p</a:t>
            </a:r>
            <a:r>
              <a:rPr lang="en-US" sz="2400" dirty="0" smtClean="0">
                <a:solidFill>
                  <a:srgbClr val="C00000"/>
                </a:solidFill>
              </a:rPr>
              <a:t>r</a:t>
            </a:r>
            <a:r>
              <a:rPr lang="en-US" sz="2400" baseline="30000" dirty="0" smtClean="0">
                <a:solidFill>
                  <a:srgbClr val="C00000"/>
                </a:solidFill>
              </a:rPr>
              <a:t>2</a:t>
            </a:r>
            <a:r>
              <a:rPr lang="en-US" sz="2400" dirty="0" smtClean="0">
                <a:solidFill>
                  <a:srgbClr val="C00000"/>
                </a:solidFill>
              </a:rPr>
              <a:t> S</a:t>
            </a:r>
            <a:r>
              <a:rPr lang="en-US" sz="2400" dirty="0" smtClean="0">
                <a:solidFill>
                  <a:srgbClr val="C00000"/>
                </a:solidFill>
                <a:latin typeface="Symbol" pitchFamily="18" charset="2"/>
              </a:rPr>
              <a:t>a</a:t>
            </a:r>
          </a:p>
          <a:p>
            <a:pPr lvl="1" eaLnBrk="1" hangingPunct="1">
              <a:lnSpc>
                <a:spcPct val="90000"/>
              </a:lnSpc>
              <a:buFontTx/>
              <a:buNone/>
            </a:pPr>
            <a:r>
              <a:rPr lang="en-US" sz="2400" dirty="0" smtClean="0">
                <a:solidFill>
                  <a:srgbClr val="C00000"/>
                </a:solidFill>
              </a:rPr>
              <a:t>Where:</a:t>
            </a:r>
          </a:p>
          <a:p>
            <a:pPr lvl="1" eaLnBrk="1" hangingPunct="1">
              <a:lnSpc>
                <a:spcPct val="90000"/>
              </a:lnSpc>
              <a:buFontTx/>
              <a:buNone/>
            </a:pPr>
            <a:r>
              <a:rPr lang="en-US" sz="2400" dirty="0" smtClean="0">
                <a:solidFill>
                  <a:srgbClr val="C00000"/>
                </a:solidFill>
              </a:rPr>
              <a:t>r = radius of Earth (6360 km)</a:t>
            </a:r>
          </a:p>
          <a:p>
            <a:pPr lvl="1" eaLnBrk="1" hangingPunct="1">
              <a:lnSpc>
                <a:spcPct val="90000"/>
              </a:lnSpc>
              <a:buFontTx/>
              <a:buNone/>
            </a:pPr>
            <a:r>
              <a:rPr lang="en-US" sz="2400" dirty="0" smtClean="0">
                <a:solidFill>
                  <a:srgbClr val="C00000"/>
                </a:solidFill>
              </a:rPr>
              <a:t>S = solar constant (1368 W/m</a:t>
            </a:r>
            <a:r>
              <a:rPr lang="en-US" sz="2400" baseline="30000" dirty="0" smtClean="0">
                <a:solidFill>
                  <a:srgbClr val="C00000"/>
                </a:solidFill>
              </a:rPr>
              <a:t>2</a:t>
            </a:r>
            <a:r>
              <a:rPr lang="en-US" sz="2400" dirty="0" smtClean="0">
                <a:solidFill>
                  <a:srgbClr val="C00000"/>
                </a:solidFill>
              </a:rPr>
              <a:t>)</a:t>
            </a:r>
          </a:p>
          <a:p>
            <a:pPr lvl="1" eaLnBrk="1" hangingPunct="1">
              <a:lnSpc>
                <a:spcPct val="90000"/>
              </a:lnSpc>
              <a:buFont typeface="Symbol" pitchFamily="18" charset="2"/>
              <a:buChar char="a"/>
            </a:pPr>
            <a:r>
              <a:rPr lang="en-US" sz="2400" dirty="0" smtClean="0">
                <a:solidFill>
                  <a:srgbClr val="C00000"/>
                </a:solidFill>
              </a:rPr>
              <a:t>= </a:t>
            </a:r>
            <a:r>
              <a:rPr lang="en-US" sz="2400" dirty="0" err="1" smtClean="0">
                <a:solidFill>
                  <a:srgbClr val="C00000"/>
                </a:solidFill>
              </a:rPr>
              <a:t>albedo</a:t>
            </a:r>
            <a:r>
              <a:rPr lang="en-US" sz="2400" dirty="0" smtClean="0">
                <a:solidFill>
                  <a:srgbClr val="C00000"/>
                </a:solidFill>
              </a:rPr>
              <a:t> (earth’s reflectivity) (~30%)</a:t>
            </a:r>
          </a:p>
          <a:p>
            <a:pPr lvl="1" eaLnBrk="1" hangingPunct="1">
              <a:lnSpc>
                <a:spcPct val="90000"/>
              </a:lnSpc>
              <a:buFont typeface="Symbol" pitchFamily="18" charset="2"/>
              <a:buChar char="a"/>
            </a:pPr>
            <a:endParaRPr lang="en-US" sz="2400" dirty="0" smtClean="0">
              <a:solidFill>
                <a:srgbClr val="C00000"/>
              </a:solidFill>
            </a:endParaRPr>
          </a:p>
          <a:p>
            <a:pPr lvl="1" eaLnBrk="1" hangingPunct="1">
              <a:lnSpc>
                <a:spcPct val="90000"/>
              </a:lnSpc>
              <a:buFont typeface="Symbol" pitchFamily="18" charset="2"/>
              <a:buNone/>
            </a:pPr>
            <a:r>
              <a:rPr lang="en-US" sz="2400" dirty="0" smtClean="0">
                <a:solidFill>
                  <a:srgbClr val="C00000"/>
                </a:solidFill>
              </a:rPr>
              <a:t>= </a:t>
            </a:r>
            <a:r>
              <a:rPr lang="en-US" sz="2400" dirty="0" smtClean="0">
                <a:solidFill>
                  <a:srgbClr val="C00000"/>
                </a:solidFill>
                <a:latin typeface="Symbol" pitchFamily="18" charset="2"/>
              </a:rPr>
              <a:t>p</a:t>
            </a:r>
            <a:r>
              <a:rPr lang="en-US" sz="2400" dirty="0" smtClean="0">
                <a:solidFill>
                  <a:srgbClr val="C00000"/>
                </a:solidFill>
              </a:rPr>
              <a:t>r</a:t>
            </a:r>
            <a:r>
              <a:rPr lang="en-US" sz="2400" baseline="30000" dirty="0" smtClean="0">
                <a:solidFill>
                  <a:srgbClr val="C00000"/>
                </a:solidFill>
              </a:rPr>
              <a:t>2</a:t>
            </a:r>
            <a:r>
              <a:rPr lang="en-US" sz="2400" dirty="0" smtClean="0">
                <a:solidFill>
                  <a:srgbClr val="C00000"/>
                </a:solidFill>
              </a:rPr>
              <a:t> S (1- </a:t>
            </a:r>
            <a:r>
              <a:rPr lang="en-US" sz="2400" dirty="0" smtClean="0">
                <a:solidFill>
                  <a:srgbClr val="C00000"/>
                </a:solidFill>
                <a:latin typeface="Symbol" pitchFamily="18" charset="2"/>
              </a:rPr>
              <a:t>a)</a:t>
            </a:r>
            <a:endParaRPr lang="en-US" sz="2400" dirty="0" smtClean="0">
              <a:solidFill>
                <a:srgbClr val="C00000"/>
              </a:solidFill>
            </a:endParaRPr>
          </a:p>
          <a:p>
            <a:pPr eaLnBrk="1" hangingPunct="1">
              <a:lnSpc>
                <a:spcPct val="90000"/>
              </a:lnSpc>
            </a:pPr>
            <a:endParaRPr lang="en-US" sz="2400" dirty="0" smtClean="0">
              <a:solidFill>
                <a:srgbClr val="66FFFF"/>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533"/>
    </mc:Choice>
    <mc:Fallback xmlns="">
      <p:transition spd="slow" advTm="31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609600"/>
            <a:ext cx="7772400" cy="838200"/>
          </a:xfrm>
        </p:spPr>
        <p:txBody>
          <a:bodyPr/>
          <a:lstStyle/>
          <a:p>
            <a:pPr eaLnBrk="1" hangingPunct="1"/>
            <a:r>
              <a:rPr lang="en-US" smtClean="0"/>
              <a:t>Earth- Outgoing Radiation</a:t>
            </a:r>
          </a:p>
        </p:txBody>
      </p:sp>
      <p:sp>
        <p:nvSpPr>
          <p:cNvPr id="18435" name="Rectangle 3"/>
          <p:cNvSpPr>
            <a:spLocks noGrp="1" noChangeArrowheads="1"/>
          </p:cNvSpPr>
          <p:nvPr>
            <p:ph type="body" idx="1"/>
          </p:nvPr>
        </p:nvSpPr>
        <p:spPr>
          <a:xfrm>
            <a:off x="838200" y="1524000"/>
            <a:ext cx="7772400" cy="4572000"/>
          </a:xfrm>
        </p:spPr>
        <p:txBody>
          <a:bodyPr/>
          <a:lstStyle/>
          <a:p>
            <a:pPr eaLnBrk="1" hangingPunct="1">
              <a:buFontTx/>
              <a:buNone/>
            </a:pPr>
            <a:endParaRPr lang="en-US" sz="2800" dirty="0" smtClean="0">
              <a:solidFill>
                <a:schemeClr val="accent2"/>
              </a:solidFill>
            </a:endParaRPr>
          </a:p>
          <a:p>
            <a:pPr eaLnBrk="1" hangingPunct="1"/>
            <a:r>
              <a:rPr lang="en-US" sz="2800" dirty="0" smtClean="0"/>
              <a:t>Earth radiates as a sphere with area 4</a:t>
            </a:r>
            <a:r>
              <a:rPr lang="en-US" sz="2800" dirty="0" smtClean="0">
                <a:latin typeface="Symbol" pitchFamily="18" charset="2"/>
              </a:rPr>
              <a:t>p</a:t>
            </a:r>
            <a:r>
              <a:rPr lang="en-US" sz="2800" dirty="0" smtClean="0"/>
              <a:t>r</a:t>
            </a:r>
            <a:r>
              <a:rPr lang="en-US" sz="2800" baseline="30000" dirty="0" smtClean="0"/>
              <a:t>2</a:t>
            </a:r>
            <a:r>
              <a:rPr lang="en-US" sz="2800" dirty="0" smtClean="0"/>
              <a:t> (m</a:t>
            </a:r>
            <a:r>
              <a:rPr lang="en-US" sz="2800" baseline="30000" dirty="0" smtClean="0"/>
              <a:t>2</a:t>
            </a:r>
            <a:r>
              <a:rPr lang="en-US" sz="2800" dirty="0" smtClean="0"/>
              <a:t>)</a:t>
            </a:r>
          </a:p>
          <a:p>
            <a:pPr eaLnBrk="1" hangingPunct="1"/>
            <a:r>
              <a:rPr lang="en-US" sz="2800" dirty="0" smtClean="0"/>
              <a:t>Stephan-Boltzmann equations defines outgoing energy based on radiating temperature</a:t>
            </a:r>
          </a:p>
          <a:p>
            <a:pPr eaLnBrk="1" hangingPunct="1"/>
            <a:endParaRPr lang="en-US" sz="2800" dirty="0" smtClean="0"/>
          </a:p>
          <a:p>
            <a:pPr eaLnBrk="1" hangingPunct="1"/>
            <a:r>
              <a:rPr lang="en-US" sz="2800" dirty="0" err="1" smtClean="0"/>
              <a:t>Energy</a:t>
            </a:r>
            <a:r>
              <a:rPr lang="en-US" sz="2800" baseline="-25000" dirty="0" err="1" smtClean="0"/>
              <a:t>out</a:t>
            </a:r>
            <a:r>
              <a:rPr lang="en-US" sz="2800" baseline="-25000" dirty="0" smtClean="0"/>
              <a:t> </a:t>
            </a:r>
            <a:r>
              <a:rPr lang="en-US" sz="2800" dirty="0" smtClean="0"/>
              <a:t>= 4</a:t>
            </a:r>
            <a:r>
              <a:rPr lang="en-US" sz="2800" dirty="0" smtClean="0">
                <a:latin typeface="Symbol" pitchFamily="18" charset="2"/>
              </a:rPr>
              <a:t>p</a:t>
            </a:r>
            <a:r>
              <a:rPr lang="en-US" sz="2800" dirty="0" smtClean="0"/>
              <a:t>r</a:t>
            </a:r>
            <a:r>
              <a:rPr lang="en-US" sz="2800" baseline="30000" dirty="0" smtClean="0"/>
              <a:t>2</a:t>
            </a:r>
            <a:r>
              <a:rPr lang="en-US" sz="2800" dirty="0" smtClean="0"/>
              <a:t> </a:t>
            </a:r>
            <a:r>
              <a:rPr lang="en-US" sz="2800" dirty="0" smtClean="0">
                <a:latin typeface="Symbol" pitchFamily="18" charset="2"/>
              </a:rPr>
              <a:t>s</a:t>
            </a:r>
            <a:r>
              <a:rPr lang="en-US" sz="2800" dirty="0" smtClean="0"/>
              <a:t>T</a:t>
            </a:r>
            <a:r>
              <a:rPr lang="en-US" sz="2800" baseline="-25000" dirty="0" smtClean="0"/>
              <a:t>e</a:t>
            </a:r>
            <a:r>
              <a:rPr lang="en-US" sz="2800" baseline="30000" dirty="0" smtClean="0"/>
              <a:t>4 </a:t>
            </a:r>
          </a:p>
          <a:p>
            <a:pPr lvl="1" eaLnBrk="1" hangingPunct="1">
              <a:buFontTx/>
              <a:buNone/>
            </a:pPr>
            <a:r>
              <a:rPr lang="en-US" sz="2400" dirty="0" smtClean="0">
                <a:solidFill>
                  <a:srgbClr val="66FF99"/>
                </a:solidFill>
              </a:rPr>
              <a:t>(</a:t>
            </a:r>
            <a:r>
              <a:rPr lang="en-US" sz="2400" dirty="0" smtClean="0">
                <a:solidFill>
                  <a:srgbClr val="C00000"/>
                </a:solidFill>
              </a:rPr>
              <a:t>units (m</a:t>
            </a:r>
            <a:r>
              <a:rPr lang="en-US" sz="2400" baseline="30000" dirty="0" smtClean="0">
                <a:solidFill>
                  <a:srgbClr val="C00000"/>
                </a:solidFill>
              </a:rPr>
              <a:t>2</a:t>
            </a:r>
            <a:r>
              <a:rPr lang="en-US" sz="2400" dirty="0" smtClean="0">
                <a:solidFill>
                  <a:srgbClr val="C00000"/>
                </a:solidFill>
              </a:rPr>
              <a:t>)(Wm</a:t>
            </a:r>
            <a:r>
              <a:rPr lang="en-US" sz="2400" baseline="30000" dirty="0" smtClean="0">
                <a:solidFill>
                  <a:srgbClr val="C00000"/>
                </a:solidFill>
              </a:rPr>
              <a:t>-2</a:t>
            </a:r>
            <a:r>
              <a:rPr lang="en-US" sz="2400" dirty="0" smtClean="0">
                <a:solidFill>
                  <a:srgbClr val="C00000"/>
                </a:solidFill>
              </a:rPr>
              <a:t>K</a:t>
            </a:r>
            <a:r>
              <a:rPr lang="en-US" sz="2400" baseline="30000" dirty="0" smtClean="0">
                <a:solidFill>
                  <a:srgbClr val="C00000"/>
                </a:solidFill>
              </a:rPr>
              <a:t>-4</a:t>
            </a:r>
            <a:r>
              <a:rPr lang="en-US" sz="2400" dirty="0" smtClean="0">
                <a:solidFill>
                  <a:srgbClr val="C00000"/>
                </a:solidFill>
              </a:rPr>
              <a:t>)(K</a:t>
            </a:r>
            <a:r>
              <a:rPr lang="en-US" sz="2400" baseline="30000" dirty="0" smtClean="0">
                <a:solidFill>
                  <a:srgbClr val="C00000"/>
                </a:solidFill>
              </a:rPr>
              <a:t>4</a:t>
            </a:r>
            <a:r>
              <a:rPr lang="en-US" sz="2400" dirty="0" smtClean="0">
                <a:solidFill>
                  <a:srgbClr val="C00000"/>
                </a:solidFill>
              </a:rPr>
              <a:t>) = W</a:t>
            </a:r>
          </a:p>
          <a:p>
            <a:pPr lvl="1" eaLnBrk="1" hangingPunct="1">
              <a:buFontTx/>
              <a:buNone/>
            </a:pPr>
            <a:r>
              <a:rPr lang="en-US" sz="2400" dirty="0" smtClean="0">
                <a:solidFill>
                  <a:srgbClr val="C00000"/>
                </a:solidFill>
              </a:rPr>
              <a:t>Total energy emitted by the Earth</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025"/>
    </mc:Choice>
    <mc:Fallback xmlns="">
      <p:transition spd="slow" advTm="21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609600"/>
            <a:ext cx="7772400" cy="533400"/>
          </a:xfrm>
        </p:spPr>
        <p:txBody>
          <a:bodyPr>
            <a:normAutofit fontScale="90000"/>
          </a:bodyPr>
          <a:lstStyle/>
          <a:p>
            <a:pPr eaLnBrk="1" hangingPunct="1"/>
            <a:r>
              <a:rPr lang="en-US" smtClean="0"/>
              <a:t>Earth’s Radiation Budget</a:t>
            </a:r>
          </a:p>
        </p:txBody>
      </p:sp>
      <p:sp>
        <p:nvSpPr>
          <p:cNvPr id="19459" name="Rectangle 3"/>
          <p:cNvSpPr>
            <a:spLocks noGrp="1" noChangeArrowheads="1"/>
          </p:cNvSpPr>
          <p:nvPr>
            <p:ph type="body" idx="1"/>
          </p:nvPr>
        </p:nvSpPr>
        <p:spPr>
          <a:xfrm>
            <a:off x="685800" y="1600200"/>
            <a:ext cx="7772400" cy="4495800"/>
          </a:xfrm>
        </p:spPr>
        <p:txBody>
          <a:bodyPr/>
          <a:lstStyle/>
          <a:p>
            <a:pPr eaLnBrk="1" hangingPunct="1"/>
            <a:r>
              <a:rPr lang="en-US" sz="3600" dirty="0" smtClean="0">
                <a:solidFill>
                  <a:srgbClr val="0000CC"/>
                </a:solidFill>
              </a:rPr>
              <a:t>If the earth were a black body the in = out</a:t>
            </a:r>
          </a:p>
          <a:p>
            <a:pPr eaLnBrk="1" hangingPunct="1"/>
            <a:r>
              <a:rPr lang="en-US" sz="3600" dirty="0" smtClean="0">
                <a:solidFill>
                  <a:srgbClr val="0000CC"/>
                </a:solidFill>
              </a:rPr>
              <a:t>Set incoming = outgoing</a:t>
            </a:r>
          </a:p>
          <a:p>
            <a:pPr lvl="1" eaLnBrk="1" hangingPunct="1">
              <a:buFont typeface="Symbol" pitchFamily="18" charset="2"/>
              <a:buNone/>
            </a:pPr>
            <a:r>
              <a:rPr lang="en-US" dirty="0" smtClean="0">
                <a:solidFill>
                  <a:srgbClr val="FF0000"/>
                </a:solidFill>
                <a:latin typeface="Symbol" pitchFamily="18" charset="2"/>
              </a:rPr>
              <a:t>p</a:t>
            </a:r>
            <a:r>
              <a:rPr lang="en-US" dirty="0" smtClean="0">
                <a:solidFill>
                  <a:srgbClr val="FF0000"/>
                </a:solidFill>
              </a:rPr>
              <a:t>r</a:t>
            </a:r>
            <a:r>
              <a:rPr lang="en-US" baseline="30000" dirty="0" smtClean="0">
                <a:solidFill>
                  <a:srgbClr val="FF0000"/>
                </a:solidFill>
              </a:rPr>
              <a:t>2</a:t>
            </a:r>
            <a:r>
              <a:rPr lang="en-US" dirty="0" smtClean="0">
                <a:solidFill>
                  <a:srgbClr val="FF0000"/>
                </a:solidFill>
              </a:rPr>
              <a:t> S (1- </a:t>
            </a:r>
            <a:r>
              <a:rPr lang="en-US" dirty="0" smtClean="0">
                <a:solidFill>
                  <a:srgbClr val="FF0000"/>
                </a:solidFill>
                <a:latin typeface="Symbol" pitchFamily="18" charset="2"/>
              </a:rPr>
              <a:t>a) = </a:t>
            </a:r>
            <a:r>
              <a:rPr lang="en-US" dirty="0" smtClean="0">
                <a:solidFill>
                  <a:srgbClr val="FF0000"/>
                </a:solidFill>
              </a:rPr>
              <a:t>4</a:t>
            </a:r>
            <a:r>
              <a:rPr lang="en-US" dirty="0" smtClean="0">
                <a:solidFill>
                  <a:srgbClr val="FF0000"/>
                </a:solidFill>
                <a:latin typeface="Symbol" pitchFamily="18" charset="2"/>
              </a:rPr>
              <a:t>p</a:t>
            </a:r>
            <a:r>
              <a:rPr lang="en-US" dirty="0" smtClean="0">
                <a:solidFill>
                  <a:srgbClr val="FF0000"/>
                </a:solidFill>
              </a:rPr>
              <a:t>r</a:t>
            </a:r>
            <a:r>
              <a:rPr lang="en-US" baseline="30000" dirty="0" smtClean="0">
                <a:solidFill>
                  <a:srgbClr val="FF0000"/>
                </a:solidFill>
              </a:rPr>
              <a:t>2</a:t>
            </a:r>
            <a:r>
              <a:rPr lang="en-US" dirty="0" smtClean="0">
                <a:solidFill>
                  <a:srgbClr val="FF0000"/>
                </a:solidFill>
              </a:rPr>
              <a:t> </a:t>
            </a:r>
            <a:r>
              <a:rPr lang="en-US" dirty="0" smtClean="0">
                <a:solidFill>
                  <a:srgbClr val="FF0000"/>
                </a:solidFill>
                <a:latin typeface="Symbol" pitchFamily="18" charset="2"/>
              </a:rPr>
              <a:t>s</a:t>
            </a:r>
            <a:r>
              <a:rPr lang="en-US" dirty="0" smtClean="0">
                <a:solidFill>
                  <a:srgbClr val="FF0000"/>
                </a:solidFill>
              </a:rPr>
              <a:t>T</a:t>
            </a:r>
            <a:r>
              <a:rPr lang="en-US" baseline="-25000" dirty="0" smtClean="0">
                <a:solidFill>
                  <a:srgbClr val="FF0000"/>
                </a:solidFill>
              </a:rPr>
              <a:t>e</a:t>
            </a:r>
            <a:r>
              <a:rPr lang="en-US" baseline="30000" dirty="0" smtClean="0">
                <a:solidFill>
                  <a:srgbClr val="FF0000"/>
                </a:solidFill>
              </a:rPr>
              <a:t>4 </a:t>
            </a:r>
            <a:endParaRPr lang="en-US" dirty="0" smtClean="0">
              <a:solidFill>
                <a:srgbClr val="FF0000"/>
              </a:solidFill>
              <a:latin typeface="Symbol" pitchFamily="18" charset="2"/>
            </a:endParaRPr>
          </a:p>
          <a:p>
            <a:pPr lvl="1" eaLnBrk="1" hangingPunct="1">
              <a:buFont typeface="Symbol" pitchFamily="18" charset="2"/>
              <a:buNone/>
            </a:pPr>
            <a:r>
              <a:rPr lang="en-US" dirty="0" smtClean="0">
                <a:solidFill>
                  <a:srgbClr val="FF0000"/>
                </a:solidFill>
              </a:rPr>
              <a:t>Simplify:</a:t>
            </a:r>
          </a:p>
          <a:p>
            <a:pPr lvl="1" eaLnBrk="1" hangingPunct="1">
              <a:buFont typeface="Symbol" pitchFamily="18" charset="2"/>
              <a:buNone/>
            </a:pPr>
            <a:r>
              <a:rPr lang="en-US" dirty="0" smtClean="0">
                <a:solidFill>
                  <a:srgbClr val="FF0000"/>
                </a:solidFill>
              </a:rPr>
              <a:t>S/4 (1- </a:t>
            </a:r>
            <a:r>
              <a:rPr lang="en-US" dirty="0" smtClean="0">
                <a:solidFill>
                  <a:srgbClr val="FF0000"/>
                </a:solidFill>
                <a:latin typeface="Symbol" pitchFamily="18" charset="2"/>
              </a:rPr>
              <a:t>a) = s</a:t>
            </a:r>
            <a:r>
              <a:rPr lang="en-US" dirty="0" smtClean="0">
                <a:solidFill>
                  <a:srgbClr val="FF0000"/>
                </a:solidFill>
              </a:rPr>
              <a:t>T</a:t>
            </a:r>
            <a:r>
              <a:rPr lang="en-US" baseline="-25000" dirty="0" smtClean="0">
                <a:solidFill>
                  <a:srgbClr val="FF0000"/>
                </a:solidFill>
              </a:rPr>
              <a:t>e</a:t>
            </a:r>
            <a:r>
              <a:rPr lang="en-US" baseline="30000" dirty="0" smtClean="0">
                <a:solidFill>
                  <a:srgbClr val="FF0000"/>
                </a:solidFill>
              </a:rPr>
              <a:t>4 </a:t>
            </a:r>
            <a:endParaRPr lang="en-US" dirty="0" smtClean="0">
              <a:solidFill>
                <a:srgbClr val="FF0000"/>
              </a:solidFill>
            </a:endParaRPr>
          </a:p>
          <a:p>
            <a:pPr lvl="1" eaLnBrk="1" hangingPunct="1">
              <a:buFont typeface="Symbol" pitchFamily="18" charset="2"/>
              <a:buNone/>
            </a:pPr>
            <a:endParaRPr lang="en-US" dirty="0" smtClean="0">
              <a:solidFill>
                <a:srgbClr val="FF0000"/>
              </a:solidFill>
            </a:endParaRPr>
          </a:p>
          <a:p>
            <a:pPr lvl="1" eaLnBrk="1" hangingPunct="1">
              <a:buFont typeface="Symbol" pitchFamily="18" charset="2"/>
              <a:buNone/>
            </a:pPr>
            <a:r>
              <a:rPr lang="en-US" dirty="0" smtClean="0">
                <a:solidFill>
                  <a:srgbClr val="FF0000"/>
                </a:solidFill>
              </a:rPr>
              <a:t>Solve for T</a:t>
            </a:r>
            <a:r>
              <a:rPr lang="en-US" baseline="-25000" dirty="0" smtClean="0">
                <a:solidFill>
                  <a:srgbClr val="FF0000"/>
                </a:solidFill>
              </a:rPr>
              <a:t>e</a:t>
            </a:r>
            <a:endParaRPr lang="en-US" dirty="0" smtClean="0">
              <a:solidFill>
                <a:srgbClr val="FF0000"/>
              </a:solidFill>
            </a:endParaRPr>
          </a:p>
          <a:p>
            <a:pPr lvl="1" eaLnBrk="1" hangingPunct="1">
              <a:buFont typeface="Symbol" pitchFamily="18" charset="2"/>
              <a:buNone/>
            </a:pPr>
            <a:r>
              <a:rPr lang="en-US" dirty="0" smtClean="0"/>
              <a:t>T</a:t>
            </a:r>
            <a:r>
              <a:rPr lang="en-US" baseline="-25000" dirty="0" smtClean="0"/>
              <a:t>e </a:t>
            </a:r>
            <a:r>
              <a:rPr lang="en-US" dirty="0" smtClean="0"/>
              <a:t>= 255K</a:t>
            </a:r>
            <a:r>
              <a:rPr lang="en-US" dirty="0" smtClean="0">
                <a:cs typeface="Times New Roman" pitchFamily="18" charset="0"/>
              </a:rPr>
              <a:t> (-18 °C)</a:t>
            </a:r>
            <a:endParaRPr lang="en-US" dirty="0" smtClean="0">
              <a:solidFill>
                <a:srgbClr val="66FFFF"/>
              </a:solidFill>
            </a:endParaRPr>
          </a:p>
          <a:p>
            <a:pPr eaLnBrk="1" hangingPunct="1"/>
            <a:endParaRPr lang="en-US" sz="3600" dirty="0" smtClean="0"/>
          </a:p>
          <a:p>
            <a:pPr eaLnBrk="1" hangingPunct="1"/>
            <a:endParaRPr lang="en-US" sz="3600" dirty="0" smtClean="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780"/>
    </mc:Choice>
    <mc:Fallback xmlns="">
      <p:transition spd="slow" advTm="15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609600"/>
            <a:ext cx="7772400" cy="838200"/>
          </a:xfrm>
        </p:spPr>
        <p:txBody>
          <a:bodyPr/>
          <a:lstStyle/>
          <a:p>
            <a:pPr eaLnBrk="1" hangingPunct="1"/>
            <a:r>
              <a:rPr lang="en-US" smtClean="0"/>
              <a:t>Earth as a Black Body</a:t>
            </a:r>
          </a:p>
        </p:txBody>
      </p:sp>
      <p:sp>
        <p:nvSpPr>
          <p:cNvPr id="20483" name="Rectangle 3"/>
          <p:cNvSpPr>
            <a:spLocks noGrp="1" noChangeArrowheads="1"/>
          </p:cNvSpPr>
          <p:nvPr>
            <p:ph type="body" idx="1"/>
          </p:nvPr>
        </p:nvSpPr>
        <p:spPr>
          <a:xfrm>
            <a:off x="685800" y="1600200"/>
            <a:ext cx="7772400" cy="4495800"/>
          </a:xfrm>
        </p:spPr>
        <p:txBody>
          <a:bodyPr/>
          <a:lstStyle/>
          <a:p>
            <a:pPr eaLnBrk="1" hangingPunct="1">
              <a:lnSpc>
                <a:spcPct val="90000"/>
              </a:lnSpc>
            </a:pPr>
            <a:r>
              <a:rPr lang="en-US" sz="2800" dirty="0" smtClean="0"/>
              <a:t>Earth’s actual surface temperature</a:t>
            </a:r>
          </a:p>
          <a:p>
            <a:pPr lvl="1" eaLnBrk="1" hangingPunct="1">
              <a:lnSpc>
                <a:spcPct val="90000"/>
              </a:lnSpc>
              <a:buFontTx/>
              <a:buNone/>
            </a:pPr>
            <a:r>
              <a:rPr lang="en-US" dirty="0" smtClean="0">
                <a:solidFill>
                  <a:srgbClr val="0000CC"/>
                </a:solidFill>
              </a:rPr>
              <a:t>T</a:t>
            </a:r>
            <a:r>
              <a:rPr lang="en-US" baseline="-25000" dirty="0" smtClean="0">
                <a:solidFill>
                  <a:srgbClr val="0000CC"/>
                </a:solidFill>
              </a:rPr>
              <a:t>s</a:t>
            </a:r>
            <a:r>
              <a:rPr lang="en-US" dirty="0" smtClean="0">
                <a:solidFill>
                  <a:srgbClr val="0000CC"/>
                </a:solidFill>
              </a:rPr>
              <a:t> = 288K (15</a:t>
            </a:r>
            <a:r>
              <a:rPr lang="en-US" dirty="0" smtClean="0">
                <a:solidFill>
                  <a:srgbClr val="0000CC"/>
                </a:solidFill>
                <a:cs typeface="Times New Roman" pitchFamily="18" charset="0"/>
              </a:rPr>
              <a:t>°</a:t>
            </a:r>
            <a:r>
              <a:rPr lang="en-US" dirty="0" smtClean="0">
                <a:solidFill>
                  <a:srgbClr val="0000CC"/>
                </a:solidFill>
              </a:rPr>
              <a:t>C)</a:t>
            </a:r>
          </a:p>
          <a:p>
            <a:pPr lvl="1" eaLnBrk="1" hangingPunct="1">
              <a:lnSpc>
                <a:spcPct val="90000"/>
              </a:lnSpc>
              <a:buFontTx/>
              <a:buNone/>
            </a:pPr>
            <a:r>
              <a:rPr lang="en-US" sz="2400" dirty="0" err="1" smtClean="0">
                <a:solidFill>
                  <a:srgbClr val="0000CC"/>
                </a:solidFill>
                <a:latin typeface="Symbol" pitchFamily="18" charset="2"/>
              </a:rPr>
              <a:t>l</a:t>
            </a:r>
            <a:r>
              <a:rPr lang="en-US" sz="2400" baseline="-25000" dirty="0" err="1" smtClean="0">
                <a:solidFill>
                  <a:srgbClr val="0000CC"/>
                </a:solidFill>
              </a:rPr>
              <a:t>peak</a:t>
            </a:r>
            <a:r>
              <a:rPr lang="en-US" sz="2400" dirty="0" smtClean="0">
                <a:solidFill>
                  <a:srgbClr val="0000CC"/>
                </a:solidFill>
              </a:rPr>
              <a:t> (</a:t>
            </a:r>
            <a:r>
              <a:rPr lang="en-US" sz="2400" dirty="0" smtClean="0">
                <a:solidFill>
                  <a:srgbClr val="0000CC"/>
                </a:solidFill>
                <a:latin typeface="Symbol" pitchFamily="18" charset="2"/>
              </a:rPr>
              <a:t>m</a:t>
            </a:r>
            <a:r>
              <a:rPr lang="en-US" sz="2400" dirty="0" smtClean="0">
                <a:solidFill>
                  <a:srgbClr val="0000CC"/>
                </a:solidFill>
              </a:rPr>
              <a:t>m) = 2877/288 = 10 </a:t>
            </a:r>
            <a:r>
              <a:rPr lang="en-US" sz="2400" dirty="0" smtClean="0">
                <a:solidFill>
                  <a:srgbClr val="0000CC"/>
                </a:solidFill>
                <a:latin typeface="Symbol" pitchFamily="18" charset="2"/>
              </a:rPr>
              <a:t>m</a:t>
            </a:r>
            <a:r>
              <a:rPr lang="en-US" sz="2400" dirty="0" smtClean="0">
                <a:solidFill>
                  <a:srgbClr val="0000CC"/>
                </a:solidFill>
              </a:rPr>
              <a:t>m (IR)</a:t>
            </a:r>
          </a:p>
          <a:p>
            <a:pPr lvl="1" eaLnBrk="1" hangingPunct="1">
              <a:lnSpc>
                <a:spcPct val="90000"/>
              </a:lnSpc>
              <a:buFontTx/>
              <a:buNone/>
            </a:pPr>
            <a:endParaRPr lang="en-US" sz="2400" dirty="0" smtClean="0">
              <a:solidFill>
                <a:srgbClr val="66FF99"/>
              </a:solidFill>
            </a:endParaRPr>
          </a:p>
          <a:p>
            <a:pPr lvl="1" eaLnBrk="1" hangingPunct="1">
              <a:lnSpc>
                <a:spcPct val="90000"/>
              </a:lnSpc>
              <a:buFontTx/>
              <a:buNone/>
            </a:pPr>
            <a:r>
              <a:rPr lang="en-US" dirty="0" smtClean="0"/>
              <a:t>T</a:t>
            </a:r>
            <a:r>
              <a:rPr lang="en-US" baseline="-25000" dirty="0" smtClean="0"/>
              <a:t>s</a:t>
            </a:r>
            <a:r>
              <a:rPr lang="en-US" dirty="0" smtClean="0"/>
              <a:t> - T</a:t>
            </a:r>
            <a:r>
              <a:rPr lang="en-US" baseline="-25000" dirty="0" smtClean="0"/>
              <a:t>e</a:t>
            </a:r>
            <a:r>
              <a:rPr lang="en-US" dirty="0" smtClean="0"/>
              <a:t> = 288 – 255 = 33</a:t>
            </a:r>
            <a:endParaRPr lang="en-US" dirty="0" smtClean="0">
              <a:cs typeface="Times New Roman" pitchFamily="18" charset="0"/>
            </a:endParaRPr>
          </a:p>
          <a:p>
            <a:pPr lvl="1" eaLnBrk="1" hangingPunct="1">
              <a:lnSpc>
                <a:spcPct val="90000"/>
              </a:lnSpc>
              <a:buFontTx/>
              <a:buNone/>
            </a:pPr>
            <a:r>
              <a:rPr lang="en-US" sz="3200" dirty="0" smtClean="0">
                <a:solidFill>
                  <a:srgbClr val="FF00FF"/>
                </a:solidFill>
                <a:cs typeface="Times New Roman" pitchFamily="18" charset="0"/>
              </a:rPr>
              <a:t>= Earth’s natural greenhouse</a:t>
            </a:r>
            <a:endParaRPr lang="en-US" sz="2800" dirty="0" smtClean="0"/>
          </a:p>
          <a:p>
            <a:pPr eaLnBrk="1" hangingPunct="1">
              <a:lnSpc>
                <a:spcPct val="90000"/>
              </a:lnSpc>
            </a:pPr>
            <a:r>
              <a:rPr lang="en-US" sz="2800" dirty="0" smtClean="0">
                <a:solidFill>
                  <a:srgbClr val="FF0000"/>
                </a:solidFill>
              </a:rPr>
              <a:t>Interactions within atmosphere alter radiation budget (Earth is not a black body)</a:t>
            </a:r>
          </a:p>
          <a:p>
            <a:pPr eaLnBrk="1" hangingPunct="1">
              <a:lnSpc>
                <a:spcPct val="90000"/>
              </a:lnSpc>
            </a:pPr>
            <a:r>
              <a:rPr lang="en-US" sz="2800" dirty="0" smtClean="0">
                <a:solidFill>
                  <a:srgbClr val="FF0000"/>
                </a:solidFill>
              </a:rPr>
              <a:t>Greenhouse Effect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026"/>
    </mc:Choice>
    <mc:Fallback xmlns="">
      <p:transition spd="slow" advTm="21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52400"/>
            <a:ext cx="8229600" cy="1143000"/>
          </a:xfrm>
        </p:spPr>
        <p:txBody>
          <a:bodyPr/>
          <a:lstStyle/>
          <a:p>
            <a:r>
              <a:rPr lang="en-US" dirty="0" smtClean="0"/>
              <a:t>Mitigation of Global Warming</a:t>
            </a:r>
          </a:p>
        </p:txBody>
      </p:sp>
      <p:sp>
        <p:nvSpPr>
          <p:cNvPr id="100355" name="Rectangle 3"/>
          <p:cNvSpPr>
            <a:spLocks noGrp="1" noChangeArrowheads="1"/>
          </p:cNvSpPr>
          <p:nvPr>
            <p:ph type="body" idx="1"/>
          </p:nvPr>
        </p:nvSpPr>
        <p:spPr>
          <a:xfrm>
            <a:off x="457200" y="1600200"/>
            <a:ext cx="8229600" cy="4954588"/>
          </a:xfrm>
        </p:spPr>
        <p:txBody>
          <a:bodyPr/>
          <a:lstStyle/>
          <a:p>
            <a:pPr>
              <a:lnSpc>
                <a:spcPct val="90000"/>
              </a:lnSpc>
            </a:pPr>
            <a:r>
              <a:rPr lang="en-US" smtClean="0"/>
              <a:t>Conservation</a:t>
            </a:r>
          </a:p>
          <a:p>
            <a:pPr lvl="1">
              <a:lnSpc>
                <a:spcPct val="90000"/>
              </a:lnSpc>
            </a:pPr>
            <a:r>
              <a:rPr lang="en-US" smtClean="0"/>
              <a:t>Reduce energy needs</a:t>
            </a:r>
          </a:p>
          <a:p>
            <a:pPr lvl="1">
              <a:lnSpc>
                <a:spcPct val="90000"/>
              </a:lnSpc>
            </a:pPr>
            <a:r>
              <a:rPr lang="en-US" smtClean="0"/>
              <a:t>Recycling</a:t>
            </a:r>
          </a:p>
          <a:p>
            <a:pPr>
              <a:lnSpc>
                <a:spcPct val="90000"/>
              </a:lnSpc>
            </a:pPr>
            <a:r>
              <a:rPr lang="en-US" smtClean="0"/>
              <a:t>Alternate energy sources</a:t>
            </a:r>
          </a:p>
          <a:p>
            <a:pPr lvl="1">
              <a:lnSpc>
                <a:spcPct val="90000"/>
              </a:lnSpc>
            </a:pPr>
            <a:r>
              <a:rPr lang="en-US" smtClean="0"/>
              <a:t>Nuclear</a:t>
            </a:r>
          </a:p>
          <a:p>
            <a:pPr lvl="1">
              <a:lnSpc>
                <a:spcPct val="90000"/>
              </a:lnSpc>
            </a:pPr>
            <a:r>
              <a:rPr lang="en-US" smtClean="0"/>
              <a:t>Wind</a:t>
            </a:r>
          </a:p>
          <a:p>
            <a:pPr lvl="1">
              <a:lnSpc>
                <a:spcPct val="90000"/>
              </a:lnSpc>
            </a:pPr>
            <a:r>
              <a:rPr lang="en-US" smtClean="0"/>
              <a:t>Geothermal</a:t>
            </a:r>
          </a:p>
          <a:p>
            <a:pPr lvl="1">
              <a:lnSpc>
                <a:spcPct val="90000"/>
              </a:lnSpc>
            </a:pPr>
            <a:r>
              <a:rPr lang="en-US" smtClean="0"/>
              <a:t>Hydroelectric</a:t>
            </a:r>
          </a:p>
          <a:p>
            <a:pPr lvl="1">
              <a:lnSpc>
                <a:spcPct val="90000"/>
              </a:lnSpc>
            </a:pPr>
            <a:r>
              <a:rPr lang="en-US" smtClean="0"/>
              <a:t>Solar</a:t>
            </a:r>
          </a:p>
          <a:p>
            <a:pPr lvl="1">
              <a:lnSpc>
                <a:spcPct val="90000"/>
              </a:lnSpc>
            </a:pPr>
            <a:r>
              <a:rPr lang="en-US" smtClean="0"/>
              <a:t>Fusion?</a:t>
            </a:r>
          </a:p>
        </p:txBody>
      </p:sp>
      <p:pic>
        <p:nvPicPr>
          <p:cNvPr id="100357" name="Picture 5" descr="636px-Recycle001">
            <a:hlinkClick r:id="rId6"/>
          </p:cNvPr>
          <p:cNvPicPr>
            <a:picLocks noChangeAspect="1" noChangeArrowheads="1"/>
          </p:cNvPicPr>
          <p:nvPr/>
        </p:nvPicPr>
        <p:blipFill>
          <a:blip r:embed="rId7"/>
          <a:srcRect/>
          <a:stretch>
            <a:fillRect/>
          </a:stretch>
        </p:blipFill>
        <p:spPr bwMode="auto">
          <a:xfrm>
            <a:off x="2743200" y="5029200"/>
            <a:ext cx="1690687" cy="1595437"/>
          </a:xfrm>
          <a:prstGeom prst="rect">
            <a:avLst/>
          </a:prstGeom>
          <a:noFill/>
          <a:ln w="9525">
            <a:noFill/>
            <a:miter lim="800000"/>
            <a:headEnd/>
            <a:tailEnd/>
          </a:ln>
        </p:spPr>
      </p:pic>
      <p:pic>
        <p:nvPicPr>
          <p:cNvPr id="100358" name="Picture 6" descr="nuclear"/>
          <p:cNvPicPr>
            <a:picLocks noChangeAspect="1" noChangeArrowheads="1"/>
          </p:cNvPicPr>
          <p:nvPr/>
        </p:nvPicPr>
        <p:blipFill>
          <a:blip r:embed="rId8">
            <a:clrChange>
              <a:clrFrom>
                <a:srgbClr val="0152AB"/>
              </a:clrFrom>
              <a:clrTo>
                <a:srgbClr val="0152AB">
                  <a:alpha val="0"/>
                </a:srgbClr>
              </a:clrTo>
            </a:clrChange>
          </a:blip>
          <a:srcRect/>
          <a:stretch>
            <a:fillRect/>
          </a:stretch>
        </p:blipFill>
        <p:spPr bwMode="auto">
          <a:xfrm>
            <a:off x="5519738" y="3533775"/>
            <a:ext cx="1757362" cy="3016250"/>
          </a:xfrm>
          <a:prstGeom prst="rect">
            <a:avLst/>
          </a:prstGeom>
          <a:noFill/>
          <a:ln w="9525">
            <a:noFill/>
            <a:miter lim="800000"/>
            <a:headEnd/>
            <a:tailEnd/>
          </a:ln>
        </p:spPr>
      </p:pic>
      <p:pic>
        <p:nvPicPr>
          <p:cNvPr id="100359" name="Picture 7" descr="solar"/>
          <p:cNvPicPr>
            <a:picLocks noChangeAspect="1" noChangeArrowheads="1"/>
          </p:cNvPicPr>
          <p:nvPr/>
        </p:nvPicPr>
        <p:blipFill>
          <a:blip r:embed="rId9">
            <a:clrChange>
              <a:clrFrom>
                <a:srgbClr val="0152AB"/>
              </a:clrFrom>
              <a:clrTo>
                <a:srgbClr val="0152AB">
                  <a:alpha val="0"/>
                </a:srgbClr>
              </a:clrTo>
            </a:clrChange>
          </a:blip>
          <a:srcRect/>
          <a:stretch>
            <a:fillRect/>
          </a:stretch>
        </p:blipFill>
        <p:spPr bwMode="auto">
          <a:xfrm>
            <a:off x="5826125" y="3533775"/>
            <a:ext cx="1143000" cy="3016250"/>
          </a:xfrm>
          <a:prstGeom prst="rect">
            <a:avLst/>
          </a:prstGeom>
          <a:noFill/>
          <a:ln w="9525">
            <a:noFill/>
            <a:miter lim="800000"/>
            <a:headEnd/>
            <a:tailEnd/>
          </a:ln>
        </p:spPr>
      </p:pic>
      <p:pic>
        <p:nvPicPr>
          <p:cNvPr id="100360" name="Picture 8" descr="wind"/>
          <p:cNvPicPr>
            <a:picLocks noChangeAspect="1" noChangeArrowheads="1"/>
          </p:cNvPicPr>
          <p:nvPr/>
        </p:nvPicPr>
        <p:blipFill>
          <a:blip r:embed="rId10">
            <a:clrChange>
              <a:clrFrom>
                <a:srgbClr val="0152AB"/>
              </a:clrFrom>
              <a:clrTo>
                <a:srgbClr val="0152AB">
                  <a:alpha val="0"/>
                </a:srgbClr>
              </a:clrTo>
            </a:clrChange>
          </a:blip>
          <a:srcRect/>
          <a:stretch>
            <a:fillRect/>
          </a:stretch>
        </p:blipFill>
        <p:spPr bwMode="auto">
          <a:xfrm>
            <a:off x="5780088" y="3532188"/>
            <a:ext cx="1235075" cy="3016250"/>
          </a:xfrm>
          <a:prstGeom prst="rect">
            <a:avLst/>
          </a:prstGeom>
          <a:noFill/>
          <a:ln w="9525">
            <a:noFill/>
            <a:miter lim="800000"/>
            <a:headEnd/>
            <a:tailEnd/>
          </a:ln>
        </p:spPr>
      </p:pic>
      <p:pic>
        <p:nvPicPr>
          <p:cNvPr id="100361" name="Picture 9" descr="geothermal"/>
          <p:cNvPicPr>
            <a:picLocks noChangeAspect="1" noChangeArrowheads="1"/>
          </p:cNvPicPr>
          <p:nvPr/>
        </p:nvPicPr>
        <p:blipFill>
          <a:blip r:embed="rId11">
            <a:clrChange>
              <a:clrFrom>
                <a:srgbClr val="0152AB"/>
              </a:clrFrom>
              <a:clrTo>
                <a:srgbClr val="0152AB">
                  <a:alpha val="0"/>
                </a:srgbClr>
              </a:clrTo>
            </a:clrChange>
          </a:blip>
          <a:srcRect/>
          <a:stretch>
            <a:fillRect/>
          </a:stretch>
        </p:blipFill>
        <p:spPr bwMode="auto">
          <a:xfrm>
            <a:off x="5133975" y="3532188"/>
            <a:ext cx="2527300" cy="3016250"/>
          </a:xfrm>
          <a:prstGeom prst="rect">
            <a:avLst/>
          </a:prstGeom>
          <a:noFill/>
          <a:ln w="9525">
            <a:noFill/>
            <a:miter lim="800000"/>
            <a:headEnd/>
            <a:tailEnd/>
          </a:ln>
        </p:spPr>
      </p:pic>
      <p:pic>
        <p:nvPicPr>
          <p:cNvPr id="100362" name="Picture 10" descr="hydroelectric"/>
          <p:cNvPicPr>
            <a:picLocks noChangeAspect="1" noChangeArrowheads="1"/>
          </p:cNvPicPr>
          <p:nvPr/>
        </p:nvPicPr>
        <p:blipFill>
          <a:blip r:embed="rId12"/>
          <a:srcRect/>
          <a:stretch>
            <a:fillRect/>
          </a:stretch>
        </p:blipFill>
        <p:spPr bwMode="auto">
          <a:xfrm>
            <a:off x="4886325" y="3532188"/>
            <a:ext cx="3022600" cy="3016250"/>
          </a:xfrm>
          <a:prstGeom prst="rect">
            <a:avLst/>
          </a:prstGeom>
          <a:noFill/>
          <a:ln w="9525">
            <a:noFill/>
            <a:miter lim="800000"/>
            <a:headEnd/>
            <a:tailEnd/>
          </a:ln>
        </p:spPr>
      </p:pic>
      <p:pic>
        <p:nvPicPr>
          <p:cNvPr id="100363" name="Picture 11" descr="fusion"/>
          <p:cNvPicPr>
            <a:picLocks noChangeAspect="1" noChangeArrowheads="1"/>
          </p:cNvPicPr>
          <p:nvPr/>
        </p:nvPicPr>
        <p:blipFill>
          <a:blip r:embed="rId13">
            <a:clrChange>
              <a:clrFrom>
                <a:srgbClr val="0152AB"/>
              </a:clrFrom>
              <a:clrTo>
                <a:srgbClr val="0152AB">
                  <a:alpha val="0"/>
                </a:srgbClr>
              </a:clrTo>
            </a:clrChange>
          </a:blip>
          <a:srcRect/>
          <a:stretch>
            <a:fillRect/>
          </a:stretch>
        </p:blipFill>
        <p:spPr bwMode="auto">
          <a:xfrm>
            <a:off x="5178425" y="3533775"/>
            <a:ext cx="2438400" cy="3016250"/>
          </a:xfrm>
          <a:prstGeom prst="rect">
            <a:avLst/>
          </a:prstGeom>
          <a:noFill/>
          <a:ln w="9525">
            <a:noFill/>
            <a:miter lim="800000"/>
            <a:headEnd/>
            <a:tailEnd/>
          </a:ln>
        </p:spPr>
      </p:pic>
      <p:pic>
        <p:nvPicPr>
          <p:cNvPr id="11" name="Picture 2" descr="C:\Users\NARESH\Desktop\gw cc\global-warning-and-climate-change-23-638.jpg"/>
          <p:cNvPicPr>
            <a:picLocks noChangeAspect="1" noChangeArrowheads="1"/>
          </p:cNvPicPr>
          <p:nvPr/>
        </p:nvPicPr>
        <p:blipFill>
          <a:blip r:embed="rId14"/>
          <a:srcRect l="5643" t="32568" r="16928" b="15031"/>
          <a:stretch>
            <a:fillRect/>
          </a:stretch>
        </p:blipFill>
        <p:spPr bwMode="auto">
          <a:xfrm>
            <a:off x="4724400" y="1371600"/>
            <a:ext cx="3726671" cy="1893459"/>
          </a:xfrm>
          <a:prstGeom prst="rect">
            <a:avLst/>
          </a:prstGeom>
          <a:noFill/>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504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7534"/>
    </mc:Choice>
    <mc:Fallback xmlns="">
      <p:transition spd="slow" advTm="37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4" presetClass="entr" presetSubtype="0" accel="100000" fill="hold" grpId="0" nodeType="clickEffect">
                                  <p:stCondLst>
                                    <p:cond delay="0"/>
                                  </p:stCondLst>
                                  <p:childTnLst>
                                    <p:set>
                                      <p:cBhvr>
                                        <p:cTn id="10" dur="1" fill="hold">
                                          <p:stCondLst>
                                            <p:cond delay="0"/>
                                          </p:stCondLst>
                                        </p:cTn>
                                        <p:tgtEl>
                                          <p:spTgt spid="100355">
                                            <p:txEl>
                                              <p:pRg st="0" end="0"/>
                                            </p:txEl>
                                          </p:spTgt>
                                        </p:tgtEl>
                                        <p:attrNameLst>
                                          <p:attrName>style.visibility</p:attrName>
                                        </p:attrNameLst>
                                      </p:cBhvr>
                                      <p:to>
                                        <p:strVal val="visible"/>
                                      </p:to>
                                    </p:set>
                                    <p:anim calcmode="lin" valueType="num">
                                      <p:cBhvr>
                                        <p:cTn id="11" dur="500" fill="hold"/>
                                        <p:tgtEl>
                                          <p:spTgt spid="100355">
                                            <p:txEl>
                                              <p:pRg st="0" end="0"/>
                                            </p:txEl>
                                          </p:spTgt>
                                        </p:tgtEl>
                                        <p:attrNameLst>
                                          <p:attrName>ppt_w</p:attrName>
                                        </p:attrNameLst>
                                      </p:cBhvr>
                                      <p:tavLst>
                                        <p:tav tm="0">
                                          <p:val>
                                            <p:strVal val="#ppt_w*0.05"/>
                                          </p:val>
                                        </p:tav>
                                        <p:tav tm="100000">
                                          <p:val>
                                            <p:strVal val="#ppt_w"/>
                                          </p:val>
                                        </p:tav>
                                      </p:tavLst>
                                    </p:anim>
                                    <p:anim calcmode="lin" valueType="num">
                                      <p:cBhvr>
                                        <p:cTn id="12" dur="500" fill="hold"/>
                                        <p:tgtEl>
                                          <p:spTgt spid="100355">
                                            <p:txEl>
                                              <p:pRg st="0" end="0"/>
                                            </p:txEl>
                                          </p:spTgt>
                                        </p:tgtEl>
                                        <p:attrNameLst>
                                          <p:attrName>ppt_h</p:attrName>
                                        </p:attrNameLst>
                                      </p:cBhvr>
                                      <p:tavLst>
                                        <p:tav tm="0">
                                          <p:val>
                                            <p:strVal val="#ppt_h"/>
                                          </p:val>
                                        </p:tav>
                                        <p:tav tm="100000">
                                          <p:val>
                                            <p:strVal val="#ppt_h"/>
                                          </p:val>
                                        </p:tav>
                                      </p:tavLst>
                                    </p:anim>
                                    <p:anim calcmode="lin" valueType="num">
                                      <p:cBhvr>
                                        <p:cTn id="13" dur="500" fill="hold"/>
                                        <p:tgtEl>
                                          <p:spTgt spid="100355">
                                            <p:txEl>
                                              <p:pRg st="0" end="0"/>
                                            </p:txEl>
                                          </p:spTgt>
                                        </p:tgtEl>
                                        <p:attrNameLst>
                                          <p:attrName>ppt_x</p:attrName>
                                        </p:attrNameLst>
                                      </p:cBhvr>
                                      <p:tavLst>
                                        <p:tav tm="0">
                                          <p:val>
                                            <p:strVal val="#ppt_x-.2"/>
                                          </p:val>
                                        </p:tav>
                                        <p:tav tm="100000">
                                          <p:val>
                                            <p:strVal val="#ppt_x"/>
                                          </p:val>
                                        </p:tav>
                                      </p:tavLst>
                                    </p:anim>
                                    <p:anim calcmode="lin" valueType="num">
                                      <p:cBhvr>
                                        <p:cTn id="14" dur="500" fill="hold"/>
                                        <p:tgtEl>
                                          <p:spTgt spid="100355">
                                            <p:txEl>
                                              <p:pRg st="0" end="0"/>
                                            </p:txEl>
                                          </p:spTgt>
                                        </p:tgtEl>
                                        <p:attrNameLst>
                                          <p:attrName>ppt_y</p:attrName>
                                        </p:attrNameLst>
                                      </p:cBhvr>
                                      <p:tavLst>
                                        <p:tav tm="0">
                                          <p:val>
                                            <p:strVal val="#ppt_y"/>
                                          </p:val>
                                        </p:tav>
                                        <p:tav tm="100000">
                                          <p:val>
                                            <p:strVal val="#ppt_y"/>
                                          </p:val>
                                        </p:tav>
                                      </p:tavLst>
                                    </p:anim>
                                    <p:animEffect transition="in" filter="fade">
                                      <p:cBhvr>
                                        <p:cTn id="15" dur="500"/>
                                        <p:tgtEl>
                                          <p:spTgt spid="10035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4" presetClass="entr" presetSubtype="0" accel="100000" fill="hold" grpId="0" nodeType="clickEffect">
                                  <p:stCondLst>
                                    <p:cond delay="0"/>
                                  </p:stCondLst>
                                  <p:childTnLst>
                                    <p:set>
                                      <p:cBhvr>
                                        <p:cTn id="19" dur="1" fill="hold">
                                          <p:stCondLst>
                                            <p:cond delay="0"/>
                                          </p:stCondLst>
                                        </p:cTn>
                                        <p:tgtEl>
                                          <p:spTgt spid="100355">
                                            <p:txEl>
                                              <p:pRg st="1" end="1"/>
                                            </p:txEl>
                                          </p:spTgt>
                                        </p:tgtEl>
                                        <p:attrNameLst>
                                          <p:attrName>style.visibility</p:attrName>
                                        </p:attrNameLst>
                                      </p:cBhvr>
                                      <p:to>
                                        <p:strVal val="visible"/>
                                      </p:to>
                                    </p:set>
                                    <p:anim calcmode="lin" valueType="num">
                                      <p:cBhvr>
                                        <p:cTn id="20" dur="500" fill="hold"/>
                                        <p:tgtEl>
                                          <p:spTgt spid="100355">
                                            <p:txEl>
                                              <p:pRg st="1" end="1"/>
                                            </p:txEl>
                                          </p:spTgt>
                                        </p:tgtEl>
                                        <p:attrNameLst>
                                          <p:attrName>ppt_w</p:attrName>
                                        </p:attrNameLst>
                                      </p:cBhvr>
                                      <p:tavLst>
                                        <p:tav tm="0">
                                          <p:val>
                                            <p:strVal val="#ppt_w*0.05"/>
                                          </p:val>
                                        </p:tav>
                                        <p:tav tm="100000">
                                          <p:val>
                                            <p:strVal val="#ppt_w"/>
                                          </p:val>
                                        </p:tav>
                                      </p:tavLst>
                                    </p:anim>
                                    <p:anim calcmode="lin" valueType="num">
                                      <p:cBhvr>
                                        <p:cTn id="21" dur="500" fill="hold"/>
                                        <p:tgtEl>
                                          <p:spTgt spid="100355">
                                            <p:txEl>
                                              <p:pRg st="1" end="1"/>
                                            </p:txEl>
                                          </p:spTgt>
                                        </p:tgtEl>
                                        <p:attrNameLst>
                                          <p:attrName>ppt_h</p:attrName>
                                        </p:attrNameLst>
                                      </p:cBhvr>
                                      <p:tavLst>
                                        <p:tav tm="0">
                                          <p:val>
                                            <p:strVal val="#ppt_h"/>
                                          </p:val>
                                        </p:tav>
                                        <p:tav tm="100000">
                                          <p:val>
                                            <p:strVal val="#ppt_h"/>
                                          </p:val>
                                        </p:tav>
                                      </p:tavLst>
                                    </p:anim>
                                    <p:anim calcmode="lin" valueType="num">
                                      <p:cBhvr>
                                        <p:cTn id="22" dur="500" fill="hold"/>
                                        <p:tgtEl>
                                          <p:spTgt spid="100355">
                                            <p:txEl>
                                              <p:pRg st="1" end="1"/>
                                            </p:txEl>
                                          </p:spTgt>
                                        </p:tgtEl>
                                        <p:attrNameLst>
                                          <p:attrName>ppt_x</p:attrName>
                                        </p:attrNameLst>
                                      </p:cBhvr>
                                      <p:tavLst>
                                        <p:tav tm="0">
                                          <p:val>
                                            <p:strVal val="#ppt_x-.2"/>
                                          </p:val>
                                        </p:tav>
                                        <p:tav tm="100000">
                                          <p:val>
                                            <p:strVal val="#ppt_x"/>
                                          </p:val>
                                        </p:tav>
                                      </p:tavLst>
                                    </p:anim>
                                    <p:anim calcmode="lin" valueType="num">
                                      <p:cBhvr>
                                        <p:cTn id="23" dur="500" fill="hold"/>
                                        <p:tgtEl>
                                          <p:spTgt spid="100355">
                                            <p:txEl>
                                              <p:pRg st="1" end="1"/>
                                            </p:txEl>
                                          </p:spTgt>
                                        </p:tgtEl>
                                        <p:attrNameLst>
                                          <p:attrName>ppt_y</p:attrName>
                                        </p:attrNameLst>
                                      </p:cBhvr>
                                      <p:tavLst>
                                        <p:tav tm="0">
                                          <p:val>
                                            <p:strVal val="#ppt_y"/>
                                          </p:val>
                                        </p:tav>
                                        <p:tav tm="100000">
                                          <p:val>
                                            <p:strVal val="#ppt_y"/>
                                          </p:val>
                                        </p:tav>
                                      </p:tavLst>
                                    </p:anim>
                                    <p:animEffect transition="in" filter="fade">
                                      <p:cBhvr>
                                        <p:cTn id="24" dur="500"/>
                                        <p:tgtEl>
                                          <p:spTgt spid="10035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0357"/>
                                        </p:tgtEl>
                                        <p:attrNameLst>
                                          <p:attrName>style.visibility</p:attrName>
                                        </p:attrNameLst>
                                      </p:cBhvr>
                                      <p:to>
                                        <p:strVal val="visible"/>
                                      </p:to>
                                    </p:set>
                                    <p:animEffect transition="in" filter="fade">
                                      <p:cBhvr>
                                        <p:cTn id="29" dur="2000"/>
                                        <p:tgtEl>
                                          <p:spTgt spid="100357"/>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grpId="0" nodeType="clickEffect">
                                  <p:stCondLst>
                                    <p:cond delay="0"/>
                                  </p:stCondLst>
                                  <p:childTnLst>
                                    <p:set>
                                      <p:cBhvr>
                                        <p:cTn id="33" dur="1" fill="hold">
                                          <p:stCondLst>
                                            <p:cond delay="0"/>
                                          </p:stCondLst>
                                        </p:cTn>
                                        <p:tgtEl>
                                          <p:spTgt spid="100355">
                                            <p:txEl>
                                              <p:pRg st="2" end="2"/>
                                            </p:txEl>
                                          </p:spTgt>
                                        </p:tgtEl>
                                        <p:attrNameLst>
                                          <p:attrName>style.visibility</p:attrName>
                                        </p:attrNameLst>
                                      </p:cBhvr>
                                      <p:to>
                                        <p:strVal val="visible"/>
                                      </p:to>
                                    </p:set>
                                    <p:anim calcmode="lin" valueType="num">
                                      <p:cBhvr>
                                        <p:cTn id="34" dur="500" fill="hold"/>
                                        <p:tgtEl>
                                          <p:spTgt spid="100355">
                                            <p:txEl>
                                              <p:pRg st="2" end="2"/>
                                            </p:txEl>
                                          </p:spTgt>
                                        </p:tgtEl>
                                        <p:attrNameLst>
                                          <p:attrName>ppt_w</p:attrName>
                                        </p:attrNameLst>
                                      </p:cBhvr>
                                      <p:tavLst>
                                        <p:tav tm="0">
                                          <p:val>
                                            <p:strVal val="#ppt_w*0.05"/>
                                          </p:val>
                                        </p:tav>
                                        <p:tav tm="100000">
                                          <p:val>
                                            <p:strVal val="#ppt_w"/>
                                          </p:val>
                                        </p:tav>
                                      </p:tavLst>
                                    </p:anim>
                                    <p:anim calcmode="lin" valueType="num">
                                      <p:cBhvr>
                                        <p:cTn id="35" dur="500" fill="hold"/>
                                        <p:tgtEl>
                                          <p:spTgt spid="100355">
                                            <p:txEl>
                                              <p:pRg st="2" end="2"/>
                                            </p:txEl>
                                          </p:spTgt>
                                        </p:tgtEl>
                                        <p:attrNameLst>
                                          <p:attrName>ppt_h</p:attrName>
                                        </p:attrNameLst>
                                      </p:cBhvr>
                                      <p:tavLst>
                                        <p:tav tm="0">
                                          <p:val>
                                            <p:strVal val="#ppt_h"/>
                                          </p:val>
                                        </p:tav>
                                        <p:tav tm="100000">
                                          <p:val>
                                            <p:strVal val="#ppt_h"/>
                                          </p:val>
                                        </p:tav>
                                      </p:tavLst>
                                    </p:anim>
                                    <p:anim calcmode="lin" valueType="num">
                                      <p:cBhvr>
                                        <p:cTn id="36" dur="500" fill="hold"/>
                                        <p:tgtEl>
                                          <p:spTgt spid="100355">
                                            <p:txEl>
                                              <p:pRg st="2" end="2"/>
                                            </p:txEl>
                                          </p:spTgt>
                                        </p:tgtEl>
                                        <p:attrNameLst>
                                          <p:attrName>ppt_x</p:attrName>
                                        </p:attrNameLst>
                                      </p:cBhvr>
                                      <p:tavLst>
                                        <p:tav tm="0">
                                          <p:val>
                                            <p:strVal val="#ppt_x-.2"/>
                                          </p:val>
                                        </p:tav>
                                        <p:tav tm="100000">
                                          <p:val>
                                            <p:strVal val="#ppt_x"/>
                                          </p:val>
                                        </p:tav>
                                      </p:tavLst>
                                    </p:anim>
                                    <p:anim calcmode="lin" valueType="num">
                                      <p:cBhvr>
                                        <p:cTn id="37" dur="500" fill="hold"/>
                                        <p:tgtEl>
                                          <p:spTgt spid="100355">
                                            <p:txEl>
                                              <p:pRg st="2" end="2"/>
                                            </p:txEl>
                                          </p:spTgt>
                                        </p:tgtEl>
                                        <p:attrNameLst>
                                          <p:attrName>ppt_y</p:attrName>
                                        </p:attrNameLst>
                                      </p:cBhvr>
                                      <p:tavLst>
                                        <p:tav tm="0">
                                          <p:val>
                                            <p:strVal val="#ppt_y"/>
                                          </p:val>
                                        </p:tav>
                                        <p:tav tm="100000">
                                          <p:val>
                                            <p:strVal val="#ppt_y"/>
                                          </p:val>
                                        </p:tav>
                                      </p:tavLst>
                                    </p:anim>
                                    <p:animEffect transition="in" filter="fade">
                                      <p:cBhvr>
                                        <p:cTn id="38" dur="500"/>
                                        <p:tgtEl>
                                          <p:spTgt spid="10035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grpId="0" nodeType="clickEffect">
                                  <p:stCondLst>
                                    <p:cond delay="0"/>
                                  </p:stCondLst>
                                  <p:childTnLst>
                                    <p:set>
                                      <p:cBhvr>
                                        <p:cTn id="42" dur="1" fill="hold">
                                          <p:stCondLst>
                                            <p:cond delay="0"/>
                                          </p:stCondLst>
                                        </p:cTn>
                                        <p:tgtEl>
                                          <p:spTgt spid="100355">
                                            <p:txEl>
                                              <p:pRg st="3" end="3"/>
                                            </p:txEl>
                                          </p:spTgt>
                                        </p:tgtEl>
                                        <p:attrNameLst>
                                          <p:attrName>style.visibility</p:attrName>
                                        </p:attrNameLst>
                                      </p:cBhvr>
                                      <p:to>
                                        <p:strVal val="visible"/>
                                      </p:to>
                                    </p:set>
                                    <p:anim calcmode="lin" valueType="num">
                                      <p:cBhvr>
                                        <p:cTn id="43" dur="500" fill="hold"/>
                                        <p:tgtEl>
                                          <p:spTgt spid="100355">
                                            <p:txEl>
                                              <p:pRg st="3" end="3"/>
                                            </p:txEl>
                                          </p:spTgt>
                                        </p:tgtEl>
                                        <p:attrNameLst>
                                          <p:attrName>ppt_w</p:attrName>
                                        </p:attrNameLst>
                                      </p:cBhvr>
                                      <p:tavLst>
                                        <p:tav tm="0">
                                          <p:val>
                                            <p:strVal val="#ppt_w*0.05"/>
                                          </p:val>
                                        </p:tav>
                                        <p:tav tm="100000">
                                          <p:val>
                                            <p:strVal val="#ppt_w"/>
                                          </p:val>
                                        </p:tav>
                                      </p:tavLst>
                                    </p:anim>
                                    <p:anim calcmode="lin" valueType="num">
                                      <p:cBhvr>
                                        <p:cTn id="44" dur="500" fill="hold"/>
                                        <p:tgtEl>
                                          <p:spTgt spid="100355">
                                            <p:txEl>
                                              <p:pRg st="3" end="3"/>
                                            </p:txEl>
                                          </p:spTgt>
                                        </p:tgtEl>
                                        <p:attrNameLst>
                                          <p:attrName>ppt_h</p:attrName>
                                        </p:attrNameLst>
                                      </p:cBhvr>
                                      <p:tavLst>
                                        <p:tav tm="0">
                                          <p:val>
                                            <p:strVal val="#ppt_h"/>
                                          </p:val>
                                        </p:tav>
                                        <p:tav tm="100000">
                                          <p:val>
                                            <p:strVal val="#ppt_h"/>
                                          </p:val>
                                        </p:tav>
                                      </p:tavLst>
                                    </p:anim>
                                    <p:anim calcmode="lin" valueType="num">
                                      <p:cBhvr>
                                        <p:cTn id="45" dur="500" fill="hold"/>
                                        <p:tgtEl>
                                          <p:spTgt spid="100355">
                                            <p:txEl>
                                              <p:pRg st="3" end="3"/>
                                            </p:txEl>
                                          </p:spTgt>
                                        </p:tgtEl>
                                        <p:attrNameLst>
                                          <p:attrName>ppt_x</p:attrName>
                                        </p:attrNameLst>
                                      </p:cBhvr>
                                      <p:tavLst>
                                        <p:tav tm="0">
                                          <p:val>
                                            <p:strVal val="#ppt_x-.2"/>
                                          </p:val>
                                        </p:tav>
                                        <p:tav tm="100000">
                                          <p:val>
                                            <p:strVal val="#ppt_x"/>
                                          </p:val>
                                        </p:tav>
                                      </p:tavLst>
                                    </p:anim>
                                    <p:anim calcmode="lin" valueType="num">
                                      <p:cBhvr>
                                        <p:cTn id="46" dur="500" fill="hold"/>
                                        <p:tgtEl>
                                          <p:spTgt spid="100355">
                                            <p:txEl>
                                              <p:pRg st="3" end="3"/>
                                            </p:txEl>
                                          </p:spTgt>
                                        </p:tgtEl>
                                        <p:attrNameLst>
                                          <p:attrName>ppt_y</p:attrName>
                                        </p:attrNameLst>
                                      </p:cBhvr>
                                      <p:tavLst>
                                        <p:tav tm="0">
                                          <p:val>
                                            <p:strVal val="#ppt_y"/>
                                          </p:val>
                                        </p:tav>
                                        <p:tav tm="100000">
                                          <p:val>
                                            <p:strVal val="#ppt_y"/>
                                          </p:val>
                                        </p:tav>
                                      </p:tavLst>
                                    </p:anim>
                                    <p:animEffect transition="in" filter="fade">
                                      <p:cBhvr>
                                        <p:cTn id="47" dur="500"/>
                                        <p:tgtEl>
                                          <p:spTgt spid="10035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grpId="0" nodeType="clickEffect">
                                  <p:stCondLst>
                                    <p:cond delay="0"/>
                                  </p:stCondLst>
                                  <p:childTnLst>
                                    <p:set>
                                      <p:cBhvr>
                                        <p:cTn id="51" dur="1" fill="hold">
                                          <p:stCondLst>
                                            <p:cond delay="0"/>
                                          </p:stCondLst>
                                        </p:cTn>
                                        <p:tgtEl>
                                          <p:spTgt spid="100355">
                                            <p:txEl>
                                              <p:pRg st="4" end="4"/>
                                            </p:txEl>
                                          </p:spTgt>
                                        </p:tgtEl>
                                        <p:attrNameLst>
                                          <p:attrName>style.visibility</p:attrName>
                                        </p:attrNameLst>
                                      </p:cBhvr>
                                      <p:to>
                                        <p:strVal val="visible"/>
                                      </p:to>
                                    </p:set>
                                    <p:anim calcmode="lin" valueType="num">
                                      <p:cBhvr>
                                        <p:cTn id="52" dur="500" fill="hold"/>
                                        <p:tgtEl>
                                          <p:spTgt spid="100355">
                                            <p:txEl>
                                              <p:pRg st="4" end="4"/>
                                            </p:txEl>
                                          </p:spTgt>
                                        </p:tgtEl>
                                        <p:attrNameLst>
                                          <p:attrName>ppt_w</p:attrName>
                                        </p:attrNameLst>
                                      </p:cBhvr>
                                      <p:tavLst>
                                        <p:tav tm="0">
                                          <p:val>
                                            <p:strVal val="#ppt_w*0.05"/>
                                          </p:val>
                                        </p:tav>
                                        <p:tav tm="100000">
                                          <p:val>
                                            <p:strVal val="#ppt_w"/>
                                          </p:val>
                                        </p:tav>
                                      </p:tavLst>
                                    </p:anim>
                                    <p:anim calcmode="lin" valueType="num">
                                      <p:cBhvr>
                                        <p:cTn id="53" dur="500" fill="hold"/>
                                        <p:tgtEl>
                                          <p:spTgt spid="100355">
                                            <p:txEl>
                                              <p:pRg st="4" end="4"/>
                                            </p:txEl>
                                          </p:spTgt>
                                        </p:tgtEl>
                                        <p:attrNameLst>
                                          <p:attrName>ppt_h</p:attrName>
                                        </p:attrNameLst>
                                      </p:cBhvr>
                                      <p:tavLst>
                                        <p:tav tm="0">
                                          <p:val>
                                            <p:strVal val="#ppt_h"/>
                                          </p:val>
                                        </p:tav>
                                        <p:tav tm="100000">
                                          <p:val>
                                            <p:strVal val="#ppt_h"/>
                                          </p:val>
                                        </p:tav>
                                      </p:tavLst>
                                    </p:anim>
                                    <p:anim calcmode="lin" valueType="num">
                                      <p:cBhvr>
                                        <p:cTn id="54" dur="500" fill="hold"/>
                                        <p:tgtEl>
                                          <p:spTgt spid="100355">
                                            <p:txEl>
                                              <p:pRg st="4" end="4"/>
                                            </p:txEl>
                                          </p:spTgt>
                                        </p:tgtEl>
                                        <p:attrNameLst>
                                          <p:attrName>ppt_x</p:attrName>
                                        </p:attrNameLst>
                                      </p:cBhvr>
                                      <p:tavLst>
                                        <p:tav tm="0">
                                          <p:val>
                                            <p:strVal val="#ppt_x-.2"/>
                                          </p:val>
                                        </p:tav>
                                        <p:tav tm="100000">
                                          <p:val>
                                            <p:strVal val="#ppt_x"/>
                                          </p:val>
                                        </p:tav>
                                      </p:tavLst>
                                    </p:anim>
                                    <p:anim calcmode="lin" valueType="num">
                                      <p:cBhvr>
                                        <p:cTn id="55" dur="500" fill="hold"/>
                                        <p:tgtEl>
                                          <p:spTgt spid="100355">
                                            <p:txEl>
                                              <p:pRg st="4" end="4"/>
                                            </p:txEl>
                                          </p:spTgt>
                                        </p:tgtEl>
                                        <p:attrNameLst>
                                          <p:attrName>ppt_y</p:attrName>
                                        </p:attrNameLst>
                                      </p:cBhvr>
                                      <p:tavLst>
                                        <p:tav tm="0">
                                          <p:val>
                                            <p:strVal val="#ppt_y"/>
                                          </p:val>
                                        </p:tav>
                                        <p:tav tm="100000">
                                          <p:val>
                                            <p:strVal val="#ppt_y"/>
                                          </p:val>
                                        </p:tav>
                                      </p:tavLst>
                                    </p:anim>
                                    <p:animEffect transition="in" filter="fade">
                                      <p:cBhvr>
                                        <p:cTn id="56" dur="500"/>
                                        <p:tgtEl>
                                          <p:spTgt spid="100355">
                                            <p:txEl>
                                              <p:pRg st="4" end="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00358"/>
                                        </p:tgtEl>
                                        <p:attrNameLst>
                                          <p:attrName>style.visibility</p:attrName>
                                        </p:attrNameLst>
                                      </p:cBhvr>
                                      <p:to>
                                        <p:strVal val="visible"/>
                                      </p:to>
                                    </p:set>
                                    <p:animEffect transition="in" filter="fade">
                                      <p:cBhvr>
                                        <p:cTn id="59" dur="500"/>
                                        <p:tgtEl>
                                          <p:spTgt spid="100358"/>
                                        </p:tgtEl>
                                      </p:cBhvr>
                                    </p:animEffect>
                                  </p:childTnLst>
                                </p:cTn>
                              </p:par>
                            </p:childTnLst>
                          </p:cTn>
                        </p:par>
                      </p:childTnLst>
                    </p:cTn>
                  </p:par>
                  <p:par>
                    <p:cTn id="60" fill="hold">
                      <p:stCondLst>
                        <p:cond delay="indefinite"/>
                      </p:stCondLst>
                      <p:childTnLst>
                        <p:par>
                          <p:cTn id="61" fill="hold">
                            <p:stCondLst>
                              <p:cond delay="0"/>
                            </p:stCondLst>
                            <p:childTnLst>
                              <p:par>
                                <p:cTn id="62" presetID="54" presetClass="entr" presetSubtype="0" accel="100000" fill="hold" grpId="0" nodeType="clickEffect">
                                  <p:stCondLst>
                                    <p:cond delay="0"/>
                                  </p:stCondLst>
                                  <p:childTnLst>
                                    <p:set>
                                      <p:cBhvr>
                                        <p:cTn id="63" dur="1" fill="hold">
                                          <p:stCondLst>
                                            <p:cond delay="0"/>
                                          </p:stCondLst>
                                        </p:cTn>
                                        <p:tgtEl>
                                          <p:spTgt spid="100355">
                                            <p:txEl>
                                              <p:pRg st="5" end="5"/>
                                            </p:txEl>
                                          </p:spTgt>
                                        </p:tgtEl>
                                        <p:attrNameLst>
                                          <p:attrName>style.visibility</p:attrName>
                                        </p:attrNameLst>
                                      </p:cBhvr>
                                      <p:to>
                                        <p:strVal val="visible"/>
                                      </p:to>
                                    </p:set>
                                    <p:anim calcmode="lin" valueType="num">
                                      <p:cBhvr>
                                        <p:cTn id="64" dur="500" fill="hold"/>
                                        <p:tgtEl>
                                          <p:spTgt spid="100355">
                                            <p:txEl>
                                              <p:pRg st="5" end="5"/>
                                            </p:txEl>
                                          </p:spTgt>
                                        </p:tgtEl>
                                        <p:attrNameLst>
                                          <p:attrName>ppt_w</p:attrName>
                                        </p:attrNameLst>
                                      </p:cBhvr>
                                      <p:tavLst>
                                        <p:tav tm="0">
                                          <p:val>
                                            <p:strVal val="#ppt_w*0.05"/>
                                          </p:val>
                                        </p:tav>
                                        <p:tav tm="100000">
                                          <p:val>
                                            <p:strVal val="#ppt_w"/>
                                          </p:val>
                                        </p:tav>
                                      </p:tavLst>
                                    </p:anim>
                                    <p:anim calcmode="lin" valueType="num">
                                      <p:cBhvr>
                                        <p:cTn id="65" dur="500" fill="hold"/>
                                        <p:tgtEl>
                                          <p:spTgt spid="100355">
                                            <p:txEl>
                                              <p:pRg st="5" end="5"/>
                                            </p:txEl>
                                          </p:spTgt>
                                        </p:tgtEl>
                                        <p:attrNameLst>
                                          <p:attrName>ppt_h</p:attrName>
                                        </p:attrNameLst>
                                      </p:cBhvr>
                                      <p:tavLst>
                                        <p:tav tm="0">
                                          <p:val>
                                            <p:strVal val="#ppt_h"/>
                                          </p:val>
                                        </p:tav>
                                        <p:tav tm="100000">
                                          <p:val>
                                            <p:strVal val="#ppt_h"/>
                                          </p:val>
                                        </p:tav>
                                      </p:tavLst>
                                    </p:anim>
                                    <p:anim calcmode="lin" valueType="num">
                                      <p:cBhvr>
                                        <p:cTn id="66" dur="500" fill="hold"/>
                                        <p:tgtEl>
                                          <p:spTgt spid="100355">
                                            <p:txEl>
                                              <p:pRg st="5" end="5"/>
                                            </p:txEl>
                                          </p:spTgt>
                                        </p:tgtEl>
                                        <p:attrNameLst>
                                          <p:attrName>ppt_x</p:attrName>
                                        </p:attrNameLst>
                                      </p:cBhvr>
                                      <p:tavLst>
                                        <p:tav tm="0">
                                          <p:val>
                                            <p:strVal val="#ppt_x-.2"/>
                                          </p:val>
                                        </p:tav>
                                        <p:tav tm="100000">
                                          <p:val>
                                            <p:strVal val="#ppt_x"/>
                                          </p:val>
                                        </p:tav>
                                      </p:tavLst>
                                    </p:anim>
                                    <p:anim calcmode="lin" valueType="num">
                                      <p:cBhvr>
                                        <p:cTn id="67" dur="500" fill="hold"/>
                                        <p:tgtEl>
                                          <p:spTgt spid="100355">
                                            <p:txEl>
                                              <p:pRg st="5" end="5"/>
                                            </p:txEl>
                                          </p:spTgt>
                                        </p:tgtEl>
                                        <p:attrNameLst>
                                          <p:attrName>ppt_y</p:attrName>
                                        </p:attrNameLst>
                                      </p:cBhvr>
                                      <p:tavLst>
                                        <p:tav tm="0">
                                          <p:val>
                                            <p:strVal val="#ppt_y"/>
                                          </p:val>
                                        </p:tav>
                                        <p:tav tm="100000">
                                          <p:val>
                                            <p:strVal val="#ppt_y"/>
                                          </p:val>
                                        </p:tav>
                                      </p:tavLst>
                                    </p:anim>
                                    <p:animEffect transition="in" filter="fade">
                                      <p:cBhvr>
                                        <p:cTn id="68" dur="500"/>
                                        <p:tgtEl>
                                          <p:spTgt spid="100355">
                                            <p:txEl>
                                              <p:pRg st="5" end="5"/>
                                            </p:txEl>
                                          </p:spTgt>
                                        </p:tgtEl>
                                      </p:cBhvr>
                                    </p:animEffect>
                                  </p:childTnLst>
                                </p:cTn>
                              </p:par>
                              <p:par>
                                <p:cTn id="69" presetID="1" presetClass="exit" presetSubtype="0" fill="hold" nodeType="withEffect">
                                  <p:stCondLst>
                                    <p:cond delay="0"/>
                                  </p:stCondLst>
                                  <p:childTnLst>
                                    <p:set>
                                      <p:cBhvr>
                                        <p:cTn id="70" dur="1" fill="hold">
                                          <p:stCondLst>
                                            <p:cond delay="0"/>
                                          </p:stCondLst>
                                        </p:cTn>
                                        <p:tgtEl>
                                          <p:spTgt spid="100358"/>
                                        </p:tgtEl>
                                        <p:attrNameLst>
                                          <p:attrName>style.visibility</p:attrName>
                                        </p:attrNameLst>
                                      </p:cBhvr>
                                      <p:to>
                                        <p:strVal val="hidden"/>
                                      </p:to>
                                    </p:set>
                                  </p:childTnLst>
                                </p:cTn>
                              </p:par>
                              <p:par>
                                <p:cTn id="71" presetID="10" presetClass="entr" presetSubtype="0" fill="hold" nodeType="withEffect">
                                  <p:stCondLst>
                                    <p:cond delay="0"/>
                                  </p:stCondLst>
                                  <p:childTnLst>
                                    <p:set>
                                      <p:cBhvr>
                                        <p:cTn id="72" dur="1" fill="hold">
                                          <p:stCondLst>
                                            <p:cond delay="0"/>
                                          </p:stCondLst>
                                        </p:cTn>
                                        <p:tgtEl>
                                          <p:spTgt spid="100360"/>
                                        </p:tgtEl>
                                        <p:attrNameLst>
                                          <p:attrName>style.visibility</p:attrName>
                                        </p:attrNameLst>
                                      </p:cBhvr>
                                      <p:to>
                                        <p:strVal val="visible"/>
                                      </p:to>
                                    </p:set>
                                    <p:animEffect transition="in" filter="fade">
                                      <p:cBhvr>
                                        <p:cTn id="73" dur="500"/>
                                        <p:tgtEl>
                                          <p:spTgt spid="100360"/>
                                        </p:tgtEl>
                                      </p:cBhvr>
                                    </p:animEffect>
                                  </p:childTnLst>
                                </p:cTn>
                              </p:par>
                            </p:childTnLst>
                          </p:cTn>
                        </p:par>
                      </p:childTnLst>
                    </p:cTn>
                  </p:par>
                  <p:par>
                    <p:cTn id="74" fill="hold">
                      <p:stCondLst>
                        <p:cond delay="indefinite"/>
                      </p:stCondLst>
                      <p:childTnLst>
                        <p:par>
                          <p:cTn id="75" fill="hold">
                            <p:stCondLst>
                              <p:cond delay="0"/>
                            </p:stCondLst>
                            <p:childTnLst>
                              <p:par>
                                <p:cTn id="76" presetID="54" presetClass="entr" presetSubtype="0" accel="100000" fill="hold" grpId="0" nodeType="clickEffect">
                                  <p:stCondLst>
                                    <p:cond delay="0"/>
                                  </p:stCondLst>
                                  <p:childTnLst>
                                    <p:set>
                                      <p:cBhvr>
                                        <p:cTn id="77" dur="1" fill="hold">
                                          <p:stCondLst>
                                            <p:cond delay="0"/>
                                          </p:stCondLst>
                                        </p:cTn>
                                        <p:tgtEl>
                                          <p:spTgt spid="100355">
                                            <p:txEl>
                                              <p:pRg st="6" end="6"/>
                                            </p:txEl>
                                          </p:spTgt>
                                        </p:tgtEl>
                                        <p:attrNameLst>
                                          <p:attrName>style.visibility</p:attrName>
                                        </p:attrNameLst>
                                      </p:cBhvr>
                                      <p:to>
                                        <p:strVal val="visible"/>
                                      </p:to>
                                    </p:set>
                                    <p:anim calcmode="lin" valueType="num">
                                      <p:cBhvr>
                                        <p:cTn id="78" dur="500" fill="hold"/>
                                        <p:tgtEl>
                                          <p:spTgt spid="100355">
                                            <p:txEl>
                                              <p:pRg st="6" end="6"/>
                                            </p:txEl>
                                          </p:spTgt>
                                        </p:tgtEl>
                                        <p:attrNameLst>
                                          <p:attrName>ppt_w</p:attrName>
                                        </p:attrNameLst>
                                      </p:cBhvr>
                                      <p:tavLst>
                                        <p:tav tm="0">
                                          <p:val>
                                            <p:strVal val="#ppt_w*0.05"/>
                                          </p:val>
                                        </p:tav>
                                        <p:tav tm="100000">
                                          <p:val>
                                            <p:strVal val="#ppt_w"/>
                                          </p:val>
                                        </p:tav>
                                      </p:tavLst>
                                    </p:anim>
                                    <p:anim calcmode="lin" valueType="num">
                                      <p:cBhvr>
                                        <p:cTn id="79" dur="500" fill="hold"/>
                                        <p:tgtEl>
                                          <p:spTgt spid="100355">
                                            <p:txEl>
                                              <p:pRg st="6" end="6"/>
                                            </p:txEl>
                                          </p:spTgt>
                                        </p:tgtEl>
                                        <p:attrNameLst>
                                          <p:attrName>ppt_h</p:attrName>
                                        </p:attrNameLst>
                                      </p:cBhvr>
                                      <p:tavLst>
                                        <p:tav tm="0">
                                          <p:val>
                                            <p:strVal val="#ppt_h"/>
                                          </p:val>
                                        </p:tav>
                                        <p:tav tm="100000">
                                          <p:val>
                                            <p:strVal val="#ppt_h"/>
                                          </p:val>
                                        </p:tav>
                                      </p:tavLst>
                                    </p:anim>
                                    <p:anim calcmode="lin" valueType="num">
                                      <p:cBhvr>
                                        <p:cTn id="80" dur="500" fill="hold"/>
                                        <p:tgtEl>
                                          <p:spTgt spid="100355">
                                            <p:txEl>
                                              <p:pRg st="6" end="6"/>
                                            </p:txEl>
                                          </p:spTgt>
                                        </p:tgtEl>
                                        <p:attrNameLst>
                                          <p:attrName>ppt_x</p:attrName>
                                        </p:attrNameLst>
                                      </p:cBhvr>
                                      <p:tavLst>
                                        <p:tav tm="0">
                                          <p:val>
                                            <p:strVal val="#ppt_x-.2"/>
                                          </p:val>
                                        </p:tav>
                                        <p:tav tm="100000">
                                          <p:val>
                                            <p:strVal val="#ppt_x"/>
                                          </p:val>
                                        </p:tav>
                                      </p:tavLst>
                                    </p:anim>
                                    <p:anim calcmode="lin" valueType="num">
                                      <p:cBhvr>
                                        <p:cTn id="81" dur="500" fill="hold"/>
                                        <p:tgtEl>
                                          <p:spTgt spid="100355">
                                            <p:txEl>
                                              <p:pRg st="6" end="6"/>
                                            </p:txEl>
                                          </p:spTgt>
                                        </p:tgtEl>
                                        <p:attrNameLst>
                                          <p:attrName>ppt_y</p:attrName>
                                        </p:attrNameLst>
                                      </p:cBhvr>
                                      <p:tavLst>
                                        <p:tav tm="0">
                                          <p:val>
                                            <p:strVal val="#ppt_y"/>
                                          </p:val>
                                        </p:tav>
                                        <p:tav tm="100000">
                                          <p:val>
                                            <p:strVal val="#ppt_y"/>
                                          </p:val>
                                        </p:tav>
                                      </p:tavLst>
                                    </p:anim>
                                    <p:animEffect transition="in" filter="fade">
                                      <p:cBhvr>
                                        <p:cTn id="82" dur="500"/>
                                        <p:tgtEl>
                                          <p:spTgt spid="100355">
                                            <p:txEl>
                                              <p:pRg st="6" end="6"/>
                                            </p:txEl>
                                          </p:spTgt>
                                        </p:tgtEl>
                                      </p:cBhvr>
                                    </p:animEffect>
                                  </p:childTnLst>
                                </p:cTn>
                              </p:par>
                              <p:par>
                                <p:cTn id="83" presetID="1" presetClass="exit" presetSubtype="0" fill="hold" nodeType="withEffect">
                                  <p:stCondLst>
                                    <p:cond delay="0"/>
                                  </p:stCondLst>
                                  <p:childTnLst>
                                    <p:set>
                                      <p:cBhvr>
                                        <p:cTn id="84" dur="1" fill="hold">
                                          <p:stCondLst>
                                            <p:cond delay="0"/>
                                          </p:stCondLst>
                                        </p:cTn>
                                        <p:tgtEl>
                                          <p:spTgt spid="100360"/>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00361"/>
                                        </p:tgtEl>
                                        <p:attrNameLst>
                                          <p:attrName>style.visibility</p:attrName>
                                        </p:attrNameLst>
                                      </p:cBhvr>
                                      <p:to>
                                        <p:strVal val="visible"/>
                                      </p:to>
                                    </p:set>
                                    <p:animEffect transition="in" filter="fade">
                                      <p:cBhvr>
                                        <p:cTn id="87" dur="500"/>
                                        <p:tgtEl>
                                          <p:spTgt spid="100361"/>
                                        </p:tgtEl>
                                      </p:cBhvr>
                                    </p:animEffect>
                                  </p:childTnLst>
                                </p:cTn>
                              </p:par>
                            </p:childTnLst>
                          </p:cTn>
                        </p:par>
                      </p:childTnLst>
                    </p:cTn>
                  </p:par>
                  <p:par>
                    <p:cTn id="88" fill="hold">
                      <p:stCondLst>
                        <p:cond delay="indefinite"/>
                      </p:stCondLst>
                      <p:childTnLst>
                        <p:par>
                          <p:cTn id="89" fill="hold">
                            <p:stCondLst>
                              <p:cond delay="0"/>
                            </p:stCondLst>
                            <p:childTnLst>
                              <p:par>
                                <p:cTn id="90" presetID="54" presetClass="entr" presetSubtype="0" accel="100000" fill="hold" grpId="0" nodeType="clickEffect">
                                  <p:stCondLst>
                                    <p:cond delay="0"/>
                                  </p:stCondLst>
                                  <p:childTnLst>
                                    <p:set>
                                      <p:cBhvr>
                                        <p:cTn id="91" dur="1" fill="hold">
                                          <p:stCondLst>
                                            <p:cond delay="0"/>
                                          </p:stCondLst>
                                        </p:cTn>
                                        <p:tgtEl>
                                          <p:spTgt spid="100355">
                                            <p:txEl>
                                              <p:pRg st="7" end="7"/>
                                            </p:txEl>
                                          </p:spTgt>
                                        </p:tgtEl>
                                        <p:attrNameLst>
                                          <p:attrName>style.visibility</p:attrName>
                                        </p:attrNameLst>
                                      </p:cBhvr>
                                      <p:to>
                                        <p:strVal val="visible"/>
                                      </p:to>
                                    </p:set>
                                    <p:anim calcmode="lin" valueType="num">
                                      <p:cBhvr>
                                        <p:cTn id="92" dur="500" fill="hold"/>
                                        <p:tgtEl>
                                          <p:spTgt spid="100355">
                                            <p:txEl>
                                              <p:pRg st="7" end="7"/>
                                            </p:txEl>
                                          </p:spTgt>
                                        </p:tgtEl>
                                        <p:attrNameLst>
                                          <p:attrName>ppt_w</p:attrName>
                                        </p:attrNameLst>
                                      </p:cBhvr>
                                      <p:tavLst>
                                        <p:tav tm="0">
                                          <p:val>
                                            <p:strVal val="#ppt_w*0.05"/>
                                          </p:val>
                                        </p:tav>
                                        <p:tav tm="100000">
                                          <p:val>
                                            <p:strVal val="#ppt_w"/>
                                          </p:val>
                                        </p:tav>
                                      </p:tavLst>
                                    </p:anim>
                                    <p:anim calcmode="lin" valueType="num">
                                      <p:cBhvr>
                                        <p:cTn id="93" dur="500" fill="hold"/>
                                        <p:tgtEl>
                                          <p:spTgt spid="100355">
                                            <p:txEl>
                                              <p:pRg st="7" end="7"/>
                                            </p:txEl>
                                          </p:spTgt>
                                        </p:tgtEl>
                                        <p:attrNameLst>
                                          <p:attrName>ppt_h</p:attrName>
                                        </p:attrNameLst>
                                      </p:cBhvr>
                                      <p:tavLst>
                                        <p:tav tm="0">
                                          <p:val>
                                            <p:strVal val="#ppt_h"/>
                                          </p:val>
                                        </p:tav>
                                        <p:tav tm="100000">
                                          <p:val>
                                            <p:strVal val="#ppt_h"/>
                                          </p:val>
                                        </p:tav>
                                      </p:tavLst>
                                    </p:anim>
                                    <p:anim calcmode="lin" valueType="num">
                                      <p:cBhvr>
                                        <p:cTn id="94" dur="500" fill="hold"/>
                                        <p:tgtEl>
                                          <p:spTgt spid="100355">
                                            <p:txEl>
                                              <p:pRg st="7" end="7"/>
                                            </p:txEl>
                                          </p:spTgt>
                                        </p:tgtEl>
                                        <p:attrNameLst>
                                          <p:attrName>ppt_x</p:attrName>
                                        </p:attrNameLst>
                                      </p:cBhvr>
                                      <p:tavLst>
                                        <p:tav tm="0">
                                          <p:val>
                                            <p:strVal val="#ppt_x-.2"/>
                                          </p:val>
                                        </p:tav>
                                        <p:tav tm="100000">
                                          <p:val>
                                            <p:strVal val="#ppt_x"/>
                                          </p:val>
                                        </p:tav>
                                      </p:tavLst>
                                    </p:anim>
                                    <p:anim calcmode="lin" valueType="num">
                                      <p:cBhvr>
                                        <p:cTn id="95" dur="500" fill="hold"/>
                                        <p:tgtEl>
                                          <p:spTgt spid="100355">
                                            <p:txEl>
                                              <p:pRg st="7" end="7"/>
                                            </p:txEl>
                                          </p:spTgt>
                                        </p:tgtEl>
                                        <p:attrNameLst>
                                          <p:attrName>ppt_y</p:attrName>
                                        </p:attrNameLst>
                                      </p:cBhvr>
                                      <p:tavLst>
                                        <p:tav tm="0">
                                          <p:val>
                                            <p:strVal val="#ppt_y"/>
                                          </p:val>
                                        </p:tav>
                                        <p:tav tm="100000">
                                          <p:val>
                                            <p:strVal val="#ppt_y"/>
                                          </p:val>
                                        </p:tav>
                                      </p:tavLst>
                                    </p:anim>
                                    <p:animEffect transition="in" filter="fade">
                                      <p:cBhvr>
                                        <p:cTn id="96" dur="500"/>
                                        <p:tgtEl>
                                          <p:spTgt spid="100355">
                                            <p:txEl>
                                              <p:pRg st="7" end="7"/>
                                            </p:txEl>
                                          </p:spTgt>
                                        </p:tgtEl>
                                      </p:cBhvr>
                                    </p:animEffect>
                                  </p:childTnLst>
                                </p:cTn>
                              </p:par>
                              <p:par>
                                <p:cTn id="97" presetID="1" presetClass="exit" presetSubtype="0" fill="hold" nodeType="withEffect">
                                  <p:stCondLst>
                                    <p:cond delay="0"/>
                                  </p:stCondLst>
                                  <p:childTnLst>
                                    <p:set>
                                      <p:cBhvr>
                                        <p:cTn id="98" dur="1" fill="hold">
                                          <p:stCondLst>
                                            <p:cond delay="0"/>
                                          </p:stCondLst>
                                        </p:cTn>
                                        <p:tgtEl>
                                          <p:spTgt spid="100361"/>
                                        </p:tgtEl>
                                        <p:attrNameLst>
                                          <p:attrName>style.visibility</p:attrName>
                                        </p:attrNameLst>
                                      </p:cBhvr>
                                      <p:to>
                                        <p:strVal val="hidden"/>
                                      </p:to>
                                    </p:set>
                                  </p:childTnLst>
                                </p:cTn>
                              </p:par>
                              <p:par>
                                <p:cTn id="99" presetID="10" presetClass="entr" presetSubtype="0" fill="hold" nodeType="withEffect">
                                  <p:stCondLst>
                                    <p:cond delay="0"/>
                                  </p:stCondLst>
                                  <p:childTnLst>
                                    <p:set>
                                      <p:cBhvr>
                                        <p:cTn id="100" dur="1" fill="hold">
                                          <p:stCondLst>
                                            <p:cond delay="0"/>
                                          </p:stCondLst>
                                        </p:cTn>
                                        <p:tgtEl>
                                          <p:spTgt spid="100362"/>
                                        </p:tgtEl>
                                        <p:attrNameLst>
                                          <p:attrName>style.visibility</p:attrName>
                                        </p:attrNameLst>
                                      </p:cBhvr>
                                      <p:to>
                                        <p:strVal val="visible"/>
                                      </p:to>
                                    </p:set>
                                    <p:animEffect transition="in" filter="fade">
                                      <p:cBhvr>
                                        <p:cTn id="101" dur="500"/>
                                        <p:tgtEl>
                                          <p:spTgt spid="100362"/>
                                        </p:tgtEl>
                                      </p:cBhvr>
                                    </p:animEffect>
                                  </p:childTnLst>
                                </p:cTn>
                              </p:par>
                            </p:childTnLst>
                          </p:cTn>
                        </p:par>
                      </p:childTnLst>
                    </p:cTn>
                  </p:par>
                  <p:par>
                    <p:cTn id="102" fill="hold">
                      <p:stCondLst>
                        <p:cond delay="indefinite"/>
                      </p:stCondLst>
                      <p:childTnLst>
                        <p:par>
                          <p:cTn id="103" fill="hold">
                            <p:stCondLst>
                              <p:cond delay="0"/>
                            </p:stCondLst>
                            <p:childTnLst>
                              <p:par>
                                <p:cTn id="104" presetID="54" presetClass="entr" presetSubtype="0" accel="100000" fill="hold" grpId="0" nodeType="clickEffect">
                                  <p:stCondLst>
                                    <p:cond delay="0"/>
                                  </p:stCondLst>
                                  <p:childTnLst>
                                    <p:set>
                                      <p:cBhvr>
                                        <p:cTn id="105" dur="1" fill="hold">
                                          <p:stCondLst>
                                            <p:cond delay="0"/>
                                          </p:stCondLst>
                                        </p:cTn>
                                        <p:tgtEl>
                                          <p:spTgt spid="100355">
                                            <p:txEl>
                                              <p:pRg st="8" end="8"/>
                                            </p:txEl>
                                          </p:spTgt>
                                        </p:tgtEl>
                                        <p:attrNameLst>
                                          <p:attrName>style.visibility</p:attrName>
                                        </p:attrNameLst>
                                      </p:cBhvr>
                                      <p:to>
                                        <p:strVal val="visible"/>
                                      </p:to>
                                    </p:set>
                                    <p:anim calcmode="lin" valueType="num">
                                      <p:cBhvr>
                                        <p:cTn id="106" dur="500" fill="hold"/>
                                        <p:tgtEl>
                                          <p:spTgt spid="100355">
                                            <p:txEl>
                                              <p:pRg st="8" end="8"/>
                                            </p:txEl>
                                          </p:spTgt>
                                        </p:tgtEl>
                                        <p:attrNameLst>
                                          <p:attrName>ppt_w</p:attrName>
                                        </p:attrNameLst>
                                      </p:cBhvr>
                                      <p:tavLst>
                                        <p:tav tm="0">
                                          <p:val>
                                            <p:strVal val="#ppt_w*0.05"/>
                                          </p:val>
                                        </p:tav>
                                        <p:tav tm="100000">
                                          <p:val>
                                            <p:strVal val="#ppt_w"/>
                                          </p:val>
                                        </p:tav>
                                      </p:tavLst>
                                    </p:anim>
                                    <p:anim calcmode="lin" valueType="num">
                                      <p:cBhvr>
                                        <p:cTn id="107" dur="500" fill="hold"/>
                                        <p:tgtEl>
                                          <p:spTgt spid="100355">
                                            <p:txEl>
                                              <p:pRg st="8" end="8"/>
                                            </p:txEl>
                                          </p:spTgt>
                                        </p:tgtEl>
                                        <p:attrNameLst>
                                          <p:attrName>ppt_h</p:attrName>
                                        </p:attrNameLst>
                                      </p:cBhvr>
                                      <p:tavLst>
                                        <p:tav tm="0">
                                          <p:val>
                                            <p:strVal val="#ppt_h"/>
                                          </p:val>
                                        </p:tav>
                                        <p:tav tm="100000">
                                          <p:val>
                                            <p:strVal val="#ppt_h"/>
                                          </p:val>
                                        </p:tav>
                                      </p:tavLst>
                                    </p:anim>
                                    <p:anim calcmode="lin" valueType="num">
                                      <p:cBhvr>
                                        <p:cTn id="108" dur="500" fill="hold"/>
                                        <p:tgtEl>
                                          <p:spTgt spid="100355">
                                            <p:txEl>
                                              <p:pRg st="8" end="8"/>
                                            </p:txEl>
                                          </p:spTgt>
                                        </p:tgtEl>
                                        <p:attrNameLst>
                                          <p:attrName>ppt_x</p:attrName>
                                        </p:attrNameLst>
                                      </p:cBhvr>
                                      <p:tavLst>
                                        <p:tav tm="0">
                                          <p:val>
                                            <p:strVal val="#ppt_x-.2"/>
                                          </p:val>
                                        </p:tav>
                                        <p:tav tm="100000">
                                          <p:val>
                                            <p:strVal val="#ppt_x"/>
                                          </p:val>
                                        </p:tav>
                                      </p:tavLst>
                                    </p:anim>
                                    <p:anim calcmode="lin" valueType="num">
                                      <p:cBhvr>
                                        <p:cTn id="109" dur="500" fill="hold"/>
                                        <p:tgtEl>
                                          <p:spTgt spid="100355">
                                            <p:txEl>
                                              <p:pRg st="8" end="8"/>
                                            </p:txEl>
                                          </p:spTgt>
                                        </p:tgtEl>
                                        <p:attrNameLst>
                                          <p:attrName>ppt_y</p:attrName>
                                        </p:attrNameLst>
                                      </p:cBhvr>
                                      <p:tavLst>
                                        <p:tav tm="0">
                                          <p:val>
                                            <p:strVal val="#ppt_y"/>
                                          </p:val>
                                        </p:tav>
                                        <p:tav tm="100000">
                                          <p:val>
                                            <p:strVal val="#ppt_y"/>
                                          </p:val>
                                        </p:tav>
                                      </p:tavLst>
                                    </p:anim>
                                    <p:animEffect transition="in" filter="fade">
                                      <p:cBhvr>
                                        <p:cTn id="110" dur="500"/>
                                        <p:tgtEl>
                                          <p:spTgt spid="100355">
                                            <p:txEl>
                                              <p:pRg st="8" end="8"/>
                                            </p:txEl>
                                          </p:spTgt>
                                        </p:tgtEl>
                                      </p:cBhvr>
                                    </p:animEffect>
                                  </p:childTnLst>
                                </p:cTn>
                              </p:par>
                              <p:par>
                                <p:cTn id="111" presetID="1" presetClass="exit" presetSubtype="0" fill="hold" nodeType="withEffect">
                                  <p:stCondLst>
                                    <p:cond delay="0"/>
                                  </p:stCondLst>
                                  <p:childTnLst>
                                    <p:set>
                                      <p:cBhvr>
                                        <p:cTn id="112" dur="1" fill="hold">
                                          <p:stCondLst>
                                            <p:cond delay="0"/>
                                          </p:stCondLst>
                                        </p:cTn>
                                        <p:tgtEl>
                                          <p:spTgt spid="100362"/>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100359"/>
                                        </p:tgtEl>
                                        <p:attrNameLst>
                                          <p:attrName>style.visibility</p:attrName>
                                        </p:attrNameLst>
                                      </p:cBhvr>
                                      <p:to>
                                        <p:strVal val="visible"/>
                                      </p:to>
                                    </p:set>
                                    <p:animEffect transition="in" filter="fade">
                                      <p:cBhvr>
                                        <p:cTn id="115" dur="500"/>
                                        <p:tgtEl>
                                          <p:spTgt spid="100359"/>
                                        </p:tgtEl>
                                      </p:cBhvr>
                                    </p:animEffect>
                                  </p:childTnLst>
                                </p:cTn>
                              </p:par>
                            </p:childTnLst>
                          </p:cTn>
                        </p:par>
                      </p:childTnLst>
                    </p:cTn>
                  </p:par>
                  <p:par>
                    <p:cTn id="116" fill="hold">
                      <p:stCondLst>
                        <p:cond delay="indefinite"/>
                      </p:stCondLst>
                      <p:childTnLst>
                        <p:par>
                          <p:cTn id="117" fill="hold">
                            <p:stCondLst>
                              <p:cond delay="0"/>
                            </p:stCondLst>
                            <p:childTnLst>
                              <p:par>
                                <p:cTn id="118" presetID="54" presetClass="entr" presetSubtype="0" accel="100000" fill="hold" grpId="0" nodeType="clickEffect">
                                  <p:stCondLst>
                                    <p:cond delay="0"/>
                                  </p:stCondLst>
                                  <p:childTnLst>
                                    <p:set>
                                      <p:cBhvr>
                                        <p:cTn id="119" dur="1" fill="hold">
                                          <p:stCondLst>
                                            <p:cond delay="0"/>
                                          </p:stCondLst>
                                        </p:cTn>
                                        <p:tgtEl>
                                          <p:spTgt spid="100355">
                                            <p:txEl>
                                              <p:pRg st="9" end="9"/>
                                            </p:txEl>
                                          </p:spTgt>
                                        </p:tgtEl>
                                        <p:attrNameLst>
                                          <p:attrName>style.visibility</p:attrName>
                                        </p:attrNameLst>
                                      </p:cBhvr>
                                      <p:to>
                                        <p:strVal val="visible"/>
                                      </p:to>
                                    </p:set>
                                    <p:anim calcmode="lin" valueType="num">
                                      <p:cBhvr>
                                        <p:cTn id="120" dur="500" fill="hold"/>
                                        <p:tgtEl>
                                          <p:spTgt spid="100355">
                                            <p:txEl>
                                              <p:pRg st="9" end="9"/>
                                            </p:txEl>
                                          </p:spTgt>
                                        </p:tgtEl>
                                        <p:attrNameLst>
                                          <p:attrName>ppt_w</p:attrName>
                                        </p:attrNameLst>
                                      </p:cBhvr>
                                      <p:tavLst>
                                        <p:tav tm="0">
                                          <p:val>
                                            <p:strVal val="#ppt_w*0.05"/>
                                          </p:val>
                                        </p:tav>
                                        <p:tav tm="100000">
                                          <p:val>
                                            <p:strVal val="#ppt_w"/>
                                          </p:val>
                                        </p:tav>
                                      </p:tavLst>
                                    </p:anim>
                                    <p:anim calcmode="lin" valueType="num">
                                      <p:cBhvr>
                                        <p:cTn id="121" dur="500" fill="hold"/>
                                        <p:tgtEl>
                                          <p:spTgt spid="100355">
                                            <p:txEl>
                                              <p:pRg st="9" end="9"/>
                                            </p:txEl>
                                          </p:spTgt>
                                        </p:tgtEl>
                                        <p:attrNameLst>
                                          <p:attrName>ppt_h</p:attrName>
                                        </p:attrNameLst>
                                      </p:cBhvr>
                                      <p:tavLst>
                                        <p:tav tm="0">
                                          <p:val>
                                            <p:strVal val="#ppt_h"/>
                                          </p:val>
                                        </p:tav>
                                        <p:tav tm="100000">
                                          <p:val>
                                            <p:strVal val="#ppt_h"/>
                                          </p:val>
                                        </p:tav>
                                      </p:tavLst>
                                    </p:anim>
                                    <p:anim calcmode="lin" valueType="num">
                                      <p:cBhvr>
                                        <p:cTn id="122" dur="500" fill="hold"/>
                                        <p:tgtEl>
                                          <p:spTgt spid="100355">
                                            <p:txEl>
                                              <p:pRg st="9" end="9"/>
                                            </p:txEl>
                                          </p:spTgt>
                                        </p:tgtEl>
                                        <p:attrNameLst>
                                          <p:attrName>ppt_x</p:attrName>
                                        </p:attrNameLst>
                                      </p:cBhvr>
                                      <p:tavLst>
                                        <p:tav tm="0">
                                          <p:val>
                                            <p:strVal val="#ppt_x-.2"/>
                                          </p:val>
                                        </p:tav>
                                        <p:tav tm="100000">
                                          <p:val>
                                            <p:strVal val="#ppt_x"/>
                                          </p:val>
                                        </p:tav>
                                      </p:tavLst>
                                    </p:anim>
                                    <p:anim calcmode="lin" valueType="num">
                                      <p:cBhvr>
                                        <p:cTn id="123" dur="500" fill="hold"/>
                                        <p:tgtEl>
                                          <p:spTgt spid="100355">
                                            <p:txEl>
                                              <p:pRg st="9" end="9"/>
                                            </p:txEl>
                                          </p:spTgt>
                                        </p:tgtEl>
                                        <p:attrNameLst>
                                          <p:attrName>ppt_y</p:attrName>
                                        </p:attrNameLst>
                                      </p:cBhvr>
                                      <p:tavLst>
                                        <p:tav tm="0">
                                          <p:val>
                                            <p:strVal val="#ppt_y"/>
                                          </p:val>
                                        </p:tav>
                                        <p:tav tm="100000">
                                          <p:val>
                                            <p:strVal val="#ppt_y"/>
                                          </p:val>
                                        </p:tav>
                                      </p:tavLst>
                                    </p:anim>
                                    <p:animEffect transition="in" filter="fade">
                                      <p:cBhvr>
                                        <p:cTn id="124" dur="500"/>
                                        <p:tgtEl>
                                          <p:spTgt spid="100355">
                                            <p:txEl>
                                              <p:pRg st="9" end="9"/>
                                            </p:txEl>
                                          </p:spTgt>
                                        </p:tgtEl>
                                      </p:cBhvr>
                                    </p:animEffect>
                                  </p:childTnLst>
                                </p:cTn>
                              </p:par>
                              <p:par>
                                <p:cTn id="125" presetID="1" presetClass="exit" presetSubtype="0" fill="hold" nodeType="withEffect">
                                  <p:stCondLst>
                                    <p:cond delay="0"/>
                                  </p:stCondLst>
                                  <p:childTnLst>
                                    <p:set>
                                      <p:cBhvr>
                                        <p:cTn id="126" dur="1" fill="hold">
                                          <p:stCondLst>
                                            <p:cond delay="0"/>
                                          </p:stCondLst>
                                        </p:cTn>
                                        <p:tgtEl>
                                          <p:spTgt spid="100359"/>
                                        </p:tgtEl>
                                        <p:attrNameLst>
                                          <p:attrName>style.visibility</p:attrName>
                                        </p:attrNameLst>
                                      </p:cBhvr>
                                      <p:to>
                                        <p:strVal val="hidden"/>
                                      </p:to>
                                    </p:set>
                                  </p:childTnLst>
                                </p:cTn>
                              </p:par>
                              <p:par>
                                <p:cTn id="127" presetID="10" presetClass="entr" presetSubtype="0" fill="hold" nodeType="withEffect">
                                  <p:stCondLst>
                                    <p:cond delay="0"/>
                                  </p:stCondLst>
                                  <p:childTnLst>
                                    <p:set>
                                      <p:cBhvr>
                                        <p:cTn id="128" dur="1" fill="hold">
                                          <p:stCondLst>
                                            <p:cond delay="0"/>
                                          </p:stCondLst>
                                        </p:cTn>
                                        <p:tgtEl>
                                          <p:spTgt spid="100363"/>
                                        </p:tgtEl>
                                        <p:attrNameLst>
                                          <p:attrName>style.visibility</p:attrName>
                                        </p:attrNameLst>
                                      </p:cBhvr>
                                      <p:to>
                                        <p:strVal val="visible"/>
                                      </p:to>
                                    </p:set>
                                    <p:animEffect transition="in" filter="fade">
                                      <p:cBhvr>
                                        <p:cTn id="129" dur="500"/>
                                        <p:tgtEl>
                                          <p:spTgt spid="10036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0" fill="hold" display="0">
                  <p:stCondLst>
                    <p:cond delay="indefinite"/>
                  </p:stCondLst>
                  <p:endCondLst>
                    <p:cond evt="onStopAudio" delay="0">
                      <p:tgtEl>
                        <p:sldTgt/>
                      </p:tgtEl>
                    </p:cond>
                  </p:endCondLst>
                </p:cTn>
                <p:tgtEl>
                  <p:spTgt spid="2"/>
                </p:tgtEl>
              </p:cMediaNode>
            </p:audio>
          </p:childTnLst>
        </p:cTn>
      </p:par>
    </p:tnLst>
    <p:bldLst>
      <p:bldP spid="10035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NARESH\Desktop\gw cc\global-warning-and-climate-change-29-638.jpg"/>
          <p:cNvPicPr>
            <a:picLocks noChangeAspect="1" noChangeArrowheads="1"/>
          </p:cNvPicPr>
          <p:nvPr/>
        </p:nvPicPr>
        <p:blipFill>
          <a:blip r:embed="rId4"/>
          <a:srcRect/>
          <a:stretch>
            <a:fillRect/>
          </a:stretch>
        </p:blipFill>
        <p:spPr bwMode="auto">
          <a:xfrm>
            <a:off x="309256" y="152400"/>
            <a:ext cx="7920344" cy="5946465"/>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197"/>
    </mc:Choice>
    <mc:Fallback xmlns="">
      <p:transition spd="slow" advTm="49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NARESH\Desktop\gw cc\global-warning-and-climate-change-43-638.jpg"/>
          <p:cNvPicPr>
            <a:picLocks noChangeAspect="1" noChangeArrowheads="1"/>
          </p:cNvPicPr>
          <p:nvPr/>
        </p:nvPicPr>
        <p:blipFill>
          <a:blip r:embed="rId4"/>
          <a:srcRect/>
          <a:stretch>
            <a:fillRect/>
          </a:stretch>
        </p:blipFill>
        <p:spPr bwMode="auto">
          <a:xfrm>
            <a:off x="609600" y="454095"/>
            <a:ext cx="8022157" cy="6022905"/>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511"/>
    </mc:Choice>
    <mc:Fallback xmlns="">
      <p:transition spd="slow" advTm="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NARESH\Desktop\gw cc\global-warning-and-climate-change-4-638.jpg"/>
          <p:cNvPicPr>
            <a:picLocks noChangeAspect="1" noChangeArrowheads="1"/>
          </p:cNvPicPr>
          <p:nvPr/>
        </p:nvPicPr>
        <p:blipFill>
          <a:blip r:embed="rId4"/>
          <a:srcRect/>
          <a:stretch>
            <a:fillRect/>
          </a:stretch>
        </p:blipFill>
        <p:spPr bwMode="auto">
          <a:xfrm>
            <a:off x="304800" y="507722"/>
            <a:ext cx="8458199" cy="6350278"/>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697"/>
    </mc:Choice>
    <mc:Fallback xmlns="">
      <p:transition spd="slow" advTm="37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0" y="152400"/>
            <a:ext cx="9080500" cy="427038"/>
          </a:xfrm>
          <a:prstGeom prst="rect">
            <a:avLst/>
          </a:prstGeom>
          <a:noFill/>
          <a:ln w="9525">
            <a:noFill/>
            <a:miter lim="800000"/>
            <a:headEnd/>
            <a:tailEnd/>
          </a:ln>
          <a:effectLst/>
        </p:spPr>
        <p:txBody>
          <a:bodyPr/>
          <a:lstStyle/>
          <a:p>
            <a:pPr algn="ctr">
              <a:defRPr/>
            </a:pPr>
            <a:r>
              <a:rPr lang="en-US" sz="2800" b="1" dirty="0" smtClean="0">
                <a:solidFill>
                  <a:srgbClr val="FF0000"/>
                </a:solidFill>
                <a:effectLst>
                  <a:outerShdw blurRad="38100" dist="38100" dir="2700000" algn="tl">
                    <a:srgbClr val="C0C0C0"/>
                  </a:outerShdw>
                </a:effectLst>
              </a:rPr>
              <a:t>Causes </a:t>
            </a:r>
            <a:r>
              <a:rPr lang="en-US" sz="2800" b="1" dirty="0">
                <a:solidFill>
                  <a:srgbClr val="FF0000"/>
                </a:solidFill>
                <a:effectLst>
                  <a:outerShdw blurRad="38100" dist="38100" dir="2700000" algn="tl">
                    <a:srgbClr val="C0C0C0"/>
                  </a:outerShdw>
                </a:effectLst>
              </a:rPr>
              <a:t>of Climate Change</a:t>
            </a:r>
          </a:p>
        </p:txBody>
      </p:sp>
      <p:sp>
        <p:nvSpPr>
          <p:cNvPr id="2051" name="Text Box 3"/>
          <p:cNvSpPr txBox="1">
            <a:spLocks noChangeArrowheads="1"/>
          </p:cNvSpPr>
          <p:nvPr/>
        </p:nvSpPr>
        <p:spPr bwMode="auto">
          <a:xfrm>
            <a:off x="152400" y="838200"/>
            <a:ext cx="7848600" cy="4953000"/>
          </a:xfrm>
          <a:prstGeom prst="rect">
            <a:avLst/>
          </a:prstGeom>
          <a:noFill/>
          <a:ln w="9525">
            <a:noFill/>
            <a:miter lim="800000"/>
            <a:headEnd/>
            <a:tailEnd/>
          </a:ln>
          <a:effectLst/>
        </p:spPr>
        <p:txBody>
          <a:bodyPr/>
          <a:lstStyle/>
          <a:p>
            <a:pPr marL="457200" indent="-457200">
              <a:defRPr/>
            </a:pPr>
            <a:r>
              <a:rPr lang="en-US" sz="2800" b="1" dirty="0">
                <a:effectLst>
                  <a:outerShdw blurRad="38100" dist="38100" dir="2700000" algn="tl">
                    <a:srgbClr val="C0C0C0"/>
                  </a:outerShdw>
                </a:effectLst>
              </a:rPr>
              <a:t>Feedback </a:t>
            </a:r>
            <a:r>
              <a:rPr lang="en-US" sz="2800" b="1" dirty="0" smtClean="0">
                <a:effectLst>
                  <a:outerShdw blurRad="38100" dist="38100" dir="2700000" algn="tl">
                    <a:srgbClr val="C0C0C0"/>
                  </a:outerShdw>
                </a:effectLst>
              </a:rPr>
              <a:t>Mechanisms</a:t>
            </a:r>
          </a:p>
          <a:p>
            <a:pPr marL="457200" indent="-457200">
              <a:defRPr/>
            </a:pPr>
            <a:r>
              <a:rPr lang="en-US" sz="2800" dirty="0">
                <a:solidFill>
                  <a:srgbClr val="C00000"/>
                </a:solidFill>
              </a:rPr>
              <a:t>Anthropogenic Global </a:t>
            </a:r>
            <a:r>
              <a:rPr lang="en-US" sz="2800" dirty="0" smtClean="0">
                <a:solidFill>
                  <a:srgbClr val="C00000"/>
                </a:solidFill>
              </a:rPr>
              <a:t>Warming</a:t>
            </a:r>
          </a:p>
          <a:p>
            <a:pPr marL="457200" indent="-457200">
              <a:defRPr/>
            </a:pPr>
            <a:r>
              <a:rPr lang="en-US" sz="2800" dirty="0"/>
              <a:t>Bio-thermostat </a:t>
            </a:r>
            <a:endParaRPr lang="en-US" sz="2000" b="1" dirty="0">
              <a:effectLst>
                <a:outerShdw blurRad="38100" dist="38100" dir="2700000" algn="tl">
                  <a:srgbClr val="C0C0C0"/>
                </a:outerShdw>
              </a:effectLst>
            </a:endParaRPr>
          </a:p>
          <a:p>
            <a:pPr marL="457200" indent="-457200">
              <a:defRPr/>
            </a:pPr>
            <a:r>
              <a:rPr lang="en-US" sz="2800" b="1" dirty="0">
                <a:effectLst>
                  <a:outerShdw blurRad="38100" dist="38100" dir="2700000" algn="tl">
                    <a:srgbClr val="C0C0C0"/>
                  </a:outerShdw>
                </a:effectLst>
              </a:rPr>
              <a:t>Variations in Solar Radiation</a:t>
            </a:r>
          </a:p>
          <a:p>
            <a:pPr marL="457200" indent="-457200">
              <a:defRPr/>
            </a:pPr>
            <a:r>
              <a:rPr lang="en-US" sz="2800" b="1" dirty="0">
                <a:effectLst>
                  <a:outerShdw blurRad="38100" dist="38100" dir="2700000" algn="tl">
                    <a:srgbClr val="C0C0C0"/>
                  </a:outerShdw>
                </a:effectLst>
              </a:rPr>
              <a:t>	</a:t>
            </a:r>
            <a:r>
              <a:rPr lang="en-US" sz="2000" b="1" dirty="0">
                <a:effectLst>
                  <a:outerShdw blurRad="38100" dist="38100" dir="2700000" algn="tl">
                    <a:srgbClr val="C0C0C0"/>
                  </a:outerShdw>
                </a:effectLst>
              </a:rPr>
              <a:t>Solar Irradiance</a:t>
            </a:r>
          </a:p>
          <a:p>
            <a:pPr marL="457200" indent="-457200">
              <a:defRPr/>
            </a:pPr>
            <a:r>
              <a:rPr lang="en-US" sz="2000" b="1" dirty="0">
                <a:effectLst>
                  <a:outerShdw blurRad="38100" dist="38100" dir="2700000" algn="tl">
                    <a:srgbClr val="C0C0C0"/>
                  </a:outerShdw>
                </a:effectLst>
              </a:rPr>
              <a:t>	Sunspot Activity</a:t>
            </a:r>
          </a:p>
          <a:p>
            <a:pPr marL="457200" indent="-457200">
              <a:defRPr/>
            </a:pPr>
            <a:r>
              <a:rPr lang="en-US" sz="2000" b="1" dirty="0">
                <a:effectLst>
                  <a:outerShdw blurRad="38100" dist="38100" dir="2700000" algn="tl">
                    <a:srgbClr val="C0C0C0"/>
                  </a:outerShdw>
                </a:effectLst>
              </a:rPr>
              <a:t>	Earth-Sun Geometry (</a:t>
            </a:r>
            <a:r>
              <a:rPr lang="en-US" sz="2000" b="1" dirty="0" err="1">
                <a:effectLst>
                  <a:outerShdw blurRad="38100" dist="38100" dir="2700000" algn="tl">
                    <a:srgbClr val="C0C0C0"/>
                  </a:outerShdw>
                </a:effectLst>
              </a:rPr>
              <a:t>Milankovitch</a:t>
            </a:r>
            <a:r>
              <a:rPr lang="en-US" sz="2000" b="1" dirty="0">
                <a:effectLst>
                  <a:outerShdw blurRad="38100" dist="38100" dir="2700000" algn="tl">
                    <a:srgbClr val="C0C0C0"/>
                  </a:outerShdw>
                </a:effectLst>
              </a:rPr>
              <a:t> cycles)</a:t>
            </a:r>
          </a:p>
          <a:p>
            <a:pPr marL="457200" indent="-457200">
              <a:defRPr/>
            </a:pPr>
            <a:r>
              <a:rPr lang="en-US" sz="2000" b="1" dirty="0">
                <a:effectLst>
                  <a:outerShdw blurRad="38100" dist="38100" dir="2700000" algn="tl">
                    <a:srgbClr val="C0C0C0"/>
                  </a:outerShdw>
                </a:effectLst>
              </a:rPr>
              <a:t>	Atmospheric Dust and Volcanoes</a:t>
            </a:r>
          </a:p>
          <a:p>
            <a:pPr marL="457200" indent="-457200">
              <a:defRPr/>
            </a:pPr>
            <a:r>
              <a:rPr lang="en-US" sz="2800" b="1" dirty="0">
                <a:effectLst>
                  <a:outerShdw blurRad="38100" dist="38100" dir="2700000" algn="tl">
                    <a:srgbClr val="C0C0C0"/>
                  </a:outerShdw>
                </a:effectLst>
              </a:rPr>
              <a:t>Distribution of Continents</a:t>
            </a:r>
            <a:br>
              <a:rPr lang="en-US" sz="2800" b="1" dirty="0">
                <a:effectLst>
                  <a:outerShdw blurRad="38100" dist="38100" dir="2700000" algn="tl">
                    <a:srgbClr val="C0C0C0"/>
                  </a:outerShdw>
                </a:effectLst>
              </a:rPr>
            </a:br>
            <a:r>
              <a:rPr lang="en-US" sz="2000" b="1" dirty="0">
                <a:effectLst>
                  <a:outerShdw blurRad="38100" dist="38100" dir="2700000" algn="tl">
                    <a:srgbClr val="C0C0C0"/>
                  </a:outerShdw>
                </a:effectLst>
              </a:rPr>
              <a:t>Plate Tectonics</a:t>
            </a:r>
            <a:br>
              <a:rPr lang="en-US" sz="2000" b="1" dirty="0">
                <a:effectLst>
                  <a:outerShdw blurRad="38100" dist="38100" dir="2700000" algn="tl">
                    <a:srgbClr val="C0C0C0"/>
                  </a:outerShdw>
                </a:effectLst>
              </a:rPr>
            </a:br>
            <a:r>
              <a:rPr lang="en-US" sz="2000" b="1" dirty="0">
                <a:effectLst>
                  <a:outerShdw blurRad="38100" dist="38100" dir="2700000" algn="tl">
                    <a:srgbClr val="C0C0C0"/>
                  </a:outerShdw>
                </a:effectLst>
              </a:rPr>
              <a:t>Mountain Building</a:t>
            </a:r>
          </a:p>
          <a:p>
            <a:pPr marL="457200" indent="-457200">
              <a:defRPr/>
            </a:pPr>
            <a:r>
              <a:rPr lang="en-US" sz="2800" b="1" dirty="0">
                <a:effectLst>
                  <a:outerShdw blurRad="38100" dist="38100" dir="2700000" algn="tl">
                    <a:srgbClr val="C0C0C0"/>
                  </a:outerShdw>
                </a:effectLst>
              </a:rPr>
              <a:t>Ocean Variation</a:t>
            </a:r>
          </a:p>
          <a:p>
            <a:pPr marL="457200" indent="-457200">
              <a:defRPr/>
            </a:pPr>
            <a:r>
              <a:rPr lang="en-US" sz="2800" b="1" dirty="0">
                <a:effectLst>
                  <a:outerShdw blurRad="38100" dist="38100" dir="2700000" algn="tl">
                    <a:srgbClr val="C0C0C0"/>
                  </a:outerShdw>
                </a:effectLst>
              </a:rPr>
              <a:t>	</a:t>
            </a:r>
            <a:r>
              <a:rPr lang="en-US" sz="2000" b="1" dirty="0" err="1">
                <a:effectLst>
                  <a:outerShdw blurRad="38100" dist="38100" dir="2700000" algn="tl">
                    <a:srgbClr val="C0C0C0"/>
                  </a:outerShdw>
                </a:effectLst>
              </a:rPr>
              <a:t>Thermohaline</a:t>
            </a:r>
            <a:r>
              <a:rPr lang="en-US" sz="2000" b="1" dirty="0">
                <a:effectLst>
                  <a:outerShdw blurRad="38100" dist="38100" dir="2700000" algn="tl">
                    <a:srgbClr val="C0C0C0"/>
                  </a:outerShdw>
                </a:effectLst>
              </a:rPr>
              <a:t> Circulation</a:t>
            </a:r>
          </a:p>
          <a:p>
            <a:pPr marL="457200" indent="-457200">
              <a:defRPr/>
            </a:pPr>
            <a:endParaRPr lang="en-US" sz="2800" b="1" dirty="0">
              <a:effectLst>
                <a:outerShdw blurRad="38100" dist="38100" dir="2700000" algn="tl">
                  <a:srgbClr val="C0C0C0"/>
                </a:outerShdw>
              </a:effectLst>
            </a:endParaRPr>
          </a:p>
        </p:txBody>
      </p:sp>
      <p:pic>
        <p:nvPicPr>
          <p:cNvPr id="4" name="Picture 4" descr="C:\Users\NARESH\Desktop\gwcc a\consequences-of-global-warming-and-climate-change-61-638.jpg"/>
          <p:cNvPicPr>
            <a:picLocks noChangeAspect="1" noChangeArrowheads="1"/>
          </p:cNvPicPr>
          <p:nvPr/>
        </p:nvPicPr>
        <p:blipFill>
          <a:blip r:embed="rId4"/>
          <a:srcRect b="7516"/>
          <a:stretch>
            <a:fillRect/>
          </a:stretch>
        </p:blipFill>
        <p:spPr bwMode="auto">
          <a:xfrm>
            <a:off x="5029200" y="3733800"/>
            <a:ext cx="3962400" cy="2424753"/>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p:transition advTm="36848">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ig_17ghouse"/>
          <p:cNvPicPr>
            <a:picLocks noChangeAspect="1" noChangeArrowheads="1"/>
          </p:cNvPicPr>
          <p:nvPr/>
        </p:nvPicPr>
        <p:blipFill>
          <a:blip r:embed="rId4"/>
          <a:srcRect r="2000"/>
          <a:stretch>
            <a:fillRect/>
          </a:stretch>
        </p:blipFill>
        <p:spPr bwMode="auto">
          <a:xfrm>
            <a:off x="2209800" y="838200"/>
            <a:ext cx="6477000" cy="5771243"/>
          </a:xfrm>
          <a:prstGeom prst="rect">
            <a:avLst/>
          </a:prstGeom>
          <a:noFill/>
          <a:ln w="9525">
            <a:noFill/>
            <a:miter lim="800000"/>
            <a:headEnd/>
            <a:tailEnd/>
          </a:ln>
        </p:spPr>
      </p:pic>
      <p:sp>
        <p:nvSpPr>
          <p:cNvPr id="3" name="TextBox 2"/>
          <p:cNvSpPr txBox="1"/>
          <p:nvPr/>
        </p:nvSpPr>
        <p:spPr>
          <a:xfrm>
            <a:off x="1295400" y="152400"/>
            <a:ext cx="6339364" cy="584775"/>
          </a:xfrm>
          <a:prstGeom prst="rect">
            <a:avLst/>
          </a:prstGeom>
          <a:noFill/>
        </p:spPr>
        <p:txBody>
          <a:bodyPr wrap="none" rtlCol="0">
            <a:spAutoFit/>
          </a:bodyPr>
          <a:lstStyle/>
          <a:p>
            <a:r>
              <a:rPr lang="en-US" sz="3200" b="1" dirty="0" smtClean="0">
                <a:solidFill>
                  <a:srgbClr val="C00000"/>
                </a:solidFill>
                <a:latin typeface="Arial" pitchFamily="34" charset="0"/>
                <a:cs typeface="Arial" pitchFamily="34" charset="0"/>
              </a:rPr>
              <a:t>Anthropogenic Global Warming</a:t>
            </a:r>
            <a:endParaRPr lang="en-US" sz="3200" b="1" dirty="0">
              <a:solidFill>
                <a:srgbClr val="C00000"/>
              </a:solidFill>
              <a:latin typeface="Arial" pitchFamily="34" charset="0"/>
              <a:cs typeface="Arial" pitchFamily="34" charset="0"/>
            </a:endParaRPr>
          </a:p>
        </p:txBody>
      </p:sp>
      <p:sp>
        <p:nvSpPr>
          <p:cNvPr id="5" name="TextBox 4"/>
          <p:cNvSpPr txBox="1"/>
          <p:nvPr/>
        </p:nvSpPr>
        <p:spPr>
          <a:xfrm>
            <a:off x="152401" y="2133600"/>
            <a:ext cx="2438400" cy="1384995"/>
          </a:xfrm>
          <a:prstGeom prst="rect">
            <a:avLst/>
          </a:prstGeom>
          <a:noFill/>
        </p:spPr>
        <p:txBody>
          <a:bodyPr wrap="square" rtlCol="0">
            <a:spAutoFit/>
          </a:bodyPr>
          <a:lstStyle/>
          <a:p>
            <a:r>
              <a:rPr lang="en-US" sz="2800" dirty="0" smtClean="0">
                <a:solidFill>
                  <a:srgbClr val="0000CC"/>
                </a:solidFill>
              </a:rPr>
              <a:t>Principle of Green House Gases ?</a:t>
            </a:r>
            <a:endParaRPr lang="en-US" sz="2800" dirty="0">
              <a:solidFill>
                <a:srgbClr val="0000CC"/>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p:transition advTm="27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8991600" cy="685800"/>
          </a:xfrm>
        </p:spPr>
        <p:txBody>
          <a:bodyPr>
            <a:normAutofit fontScale="90000"/>
          </a:bodyPr>
          <a:lstStyle/>
          <a:p>
            <a:pPr eaLnBrk="1" hangingPunct="1"/>
            <a:r>
              <a:rPr lang="en-US" dirty="0" smtClean="0">
                <a:solidFill>
                  <a:srgbClr val="C00000"/>
                </a:solidFill>
              </a:rPr>
              <a:t>Type and sources Greenhouse Gases</a:t>
            </a:r>
          </a:p>
        </p:txBody>
      </p:sp>
      <p:sp>
        <p:nvSpPr>
          <p:cNvPr id="27651" name="Rectangle 3"/>
          <p:cNvSpPr>
            <a:spLocks noGrp="1" noChangeArrowheads="1"/>
          </p:cNvSpPr>
          <p:nvPr>
            <p:ph type="body" idx="1"/>
          </p:nvPr>
        </p:nvSpPr>
        <p:spPr>
          <a:xfrm>
            <a:off x="457200" y="838200"/>
            <a:ext cx="8229600" cy="4389120"/>
          </a:xfrm>
        </p:spPr>
        <p:txBody>
          <a:bodyPr/>
          <a:lstStyle/>
          <a:p>
            <a:pPr marL="2209800" lvl="4" indent="-381000" eaLnBrk="1" hangingPunct="1">
              <a:buFontTx/>
              <a:buNone/>
            </a:pPr>
            <a:r>
              <a:rPr lang="en-US" sz="2800" dirty="0" smtClean="0"/>
              <a:t>H</a:t>
            </a:r>
            <a:r>
              <a:rPr lang="en-US" sz="2800" baseline="-25000" dirty="0" smtClean="0"/>
              <a:t>2</a:t>
            </a:r>
            <a:r>
              <a:rPr lang="en-US" sz="2800" dirty="0" smtClean="0"/>
              <a:t>O = 1-3%</a:t>
            </a:r>
          </a:p>
          <a:p>
            <a:pPr marL="2209800" lvl="4" indent="-381000" eaLnBrk="1" hangingPunct="1">
              <a:buFontTx/>
              <a:buNone/>
            </a:pPr>
            <a:r>
              <a:rPr lang="en-US" sz="2800" dirty="0" smtClean="0"/>
              <a:t>CO</a:t>
            </a:r>
            <a:r>
              <a:rPr lang="en-US" sz="2800" baseline="-25000" dirty="0" smtClean="0"/>
              <a:t>2 </a:t>
            </a:r>
            <a:r>
              <a:rPr lang="en-US" sz="2800" dirty="0" smtClean="0"/>
              <a:t>= .035%</a:t>
            </a:r>
          </a:p>
          <a:p>
            <a:pPr marL="2209800" lvl="4" indent="-381000" eaLnBrk="1" hangingPunct="1">
              <a:buFontTx/>
              <a:buNone/>
            </a:pPr>
            <a:r>
              <a:rPr lang="en-US" sz="2800" dirty="0" smtClean="0"/>
              <a:t>CH</a:t>
            </a:r>
            <a:r>
              <a:rPr lang="en-US" sz="2800" baseline="-25000" dirty="0" smtClean="0"/>
              <a:t>4</a:t>
            </a:r>
            <a:endParaRPr lang="en-US" sz="2800" dirty="0" smtClean="0"/>
          </a:p>
          <a:p>
            <a:pPr marL="2209800" lvl="4" indent="-381000" eaLnBrk="1" hangingPunct="1">
              <a:buFontTx/>
              <a:buNone/>
            </a:pPr>
            <a:r>
              <a:rPr lang="en-US" sz="2800" dirty="0" smtClean="0"/>
              <a:t>N</a:t>
            </a:r>
            <a:r>
              <a:rPr lang="en-US" sz="2800" baseline="-25000" dirty="0" smtClean="0"/>
              <a:t>2</a:t>
            </a:r>
            <a:r>
              <a:rPr lang="en-US" sz="2800" dirty="0" smtClean="0"/>
              <a:t>O</a:t>
            </a:r>
          </a:p>
          <a:p>
            <a:pPr marL="2209800" lvl="4" indent="-381000" eaLnBrk="1" hangingPunct="1">
              <a:buFontTx/>
              <a:buNone/>
            </a:pPr>
            <a:r>
              <a:rPr lang="en-US" sz="2800" dirty="0" smtClean="0"/>
              <a:t>O</a:t>
            </a:r>
            <a:r>
              <a:rPr lang="en-US" sz="2800" baseline="-25000" dirty="0" smtClean="0"/>
              <a:t>3</a:t>
            </a:r>
            <a:endParaRPr lang="en-US" sz="2800" dirty="0" smtClean="0"/>
          </a:p>
          <a:p>
            <a:pPr marL="2209800" lvl="4" indent="-381000" eaLnBrk="1" hangingPunct="1">
              <a:buFontTx/>
              <a:buNone/>
            </a:pPr>
            <a:r>
              <a:rPr lang="en-US" sz="2800" dirty="0" smtClean="0"/>
              <a:t>CFC’s</a:t>
            </a:r>
          </a:p>
        </p:txBody>
      </p:sp>
      <p:sp>
        <p:nvSpPr>
          <p:cNvPr id="27652" name="AutoShape 4"/>
          <p:cNvSpPr>
            <a:spLocks/>
          </p:cNvSpPr>
          <p:nvPr/>
        </p:nvSpPr>
        <p:spPr bwMode="auto">
          <a:xfrm>
            <a:off x="1981200" y="990600"/>
            <a:ext cx="228600" cy="914400"/>
          </a:xfrm>
          <a:prstGeom prst="leftBrace">
            <a:avLst>
              <a:gd name="adj1" fmla="val 33333"/>
              <a:gd name="adj2" fmla="val 50000"/>
            </a:avLst>
          </a:prstGeom>
          <a:noFill/>
          <a:ln w="19050">
            <a:solidFill>
              <a:schemeClr val="tx1"/>
            </a:solidFill>
            <a:round/>
            <a:headEnd/>
            <a:tailEnd/>
          </a:ln>
        </p:spPr>
        <p:txBody>
          <a:bodyPr wrap="none" anchor="ctr"/>
          <a:lstStyle/>
          <a:p>
            <a:endParaRPr lang="en-US"/>
          </a:p>
        </p:txBody>
      </p:sp>
      <p:sp>
        <p:nvSpPr>
          <p:cNvPr id="27653" name="AutoShape 5"/>
          <p:cNvSpPr>
            <a:spLocks/>
          </p:cNvSpPr>
          <p:nvPr/>
        </p:nvSpPr>
        <p:spPr bwMode="auto">
          <a:xfrm>
            <a:off x="2057400" y="1981200"/>
            <a:ext cx="228600" cy="1828800"/>
          </a:xfrm>
          <a:prstGeom prst="leftBrace">
            <a:avLst>
              <a:gd name="adj1" fmla="val 66667"/>
              <a:gd name="adj2" fmla="val 50000"/>
            </a:avLst>
          </a:prstGeom>
          <a:noFill/>
          <a:ln w="9525">
            <a:solidFill>
              <a:schemeClr val="tx1"/>
            </a:solidFill>
            <a:round/>
            <a:headEnd/>
            <a:tailEnd/>
          </a:ln>
        </p:spPr>
        <p:txBody>
          <a:bodyPr wrap="none" anchor="ctr"/>
          <a:lstStyle/>
          <a:p>
            <a:endParaRPr lang="en-US"/>
          </a:p>
        </p:txBody>
      </p:sp>
      <p:sp>
        <p:nvSpPr>
          <p:cNvPr id="27654" name="AutoShape 6"/>
          <p:cNvSpPr>
            <a:spLocks/>
          </p:cNvSpPr>
          <p:nvPr/>
        </p:nvSpPr>
        <p:spPr bwMode="auto">
          <a:xfrm>
            <a:off x="4191000" y="838200"/>
            <a:ext cx="228600" cy="2438400"/>
          </a:xfrm>
          <a:prstGeom prst="rightBrace">
            <a:avLst>
              <a:gd name="adj1" fmla="val 88889"/>
              <a:gd name="adj2" fmla="val 50000"/>
            </a:avLst>
          </a:prstGeom>
          <a:noFill/>
          <a:ln w="9525">
            <a:solidFill>
              <a:schemeClr val="tx1"/>
            </a:solidFill>
            <a:round/>
            <a:headEnd/>
            <a:tailEnd/>
          </a:ln>
        </p:spPr>
        <p:txBody>
          <a:bodyPr wrap="none" anchor="ctr"/>
          <a:lstStyle/>
          <a:p>
            <a:endParaRPr lang="en-US"/>
          </a:p>
        </p:txBody>
      </p:sp>
      <p:sp>
        <p:nvSpPr>
          <p:cNvPr id="27655" name="AutoShape 7"/>
          <p:cNvSpPr>
            <a:spLocks/>
          </p:cNvSpPr>
          <p:nvPr/>
        </p:nvSpPr>
        <p:spPr bwMode="auto">
          <a:xfrm>
            <a:off x="4419600" y="1447800"/>
            <a:ext cx="228600" cy="2362200"/>
          </a:xfrm>
          <a:prstGeom prst="rightBrace">
            <a:avLst>
              <a:gd name="adj1" fmla="val 86111"/>
              <a:gd name="adj2" fmla="val 50000"/>
            </a:avLst>
          </a:prstGeom>
          <a:noFill/>
          <a:ln w="9525">
            <a:solidFill>
              <a:schemeClr val="tx1"/>
            </a:solidFill>
            <a:round/>
            <a:headEnd/>
            <a:tailEnd/>
          </a:ln>
        </p:spPr>
        <p:txBody>
          <a:bodyPr wrap="none" anchor="ctr"/>
          <a:lstStyle/>
          <a:p>
            <a:endParaRPr lang="en-US"/>
          </a:p>
        </p:txBody>
      </p:sp>
      <p:sp>
        <p:nvSpPr>
          <p:cNvPr id="27656" name="Text Box 8"/>
          <p:cNvSpPr txBox="1">
            <a:spLocks noChangeArrowheads="1"/>
          </p:cNvSpPr>
          <p:nvPr/>
        </p:nvSpPr>
        <p:spPr bwMode="auto">
          <a:xfrm>
            <a:off x="914400" y="1066800"/>
            <a:ext cx="948721" cy="830997"/>
          </a:xfrm>
          <a:prstGeom prst="rect">
            <a:avLst/>
          </a:prstGeom>
          <a:noFill/>
          <a:ln w="9525">
            <a:noFill/>
            <a:miter lim="800000"/>
            <a:headEnd/>
            <a:tailEnd/>
          </a:ln>
        </p:spPr>
        <p:txBody>
          <a:bodyPr wrap="none">
            <a:spAutoFit/>
          </a:bodyPr>
          <a:lstStyle/>
          <a:p>
            <a:r>
              <a:rPr lang="en-US" sz="2400" dirty="0">
                <a:solidFill>
                  <a:srgbClr val="C00000"/>
                </a:solidFill>
              </a:rPr>
              <a:t>High</a:t>
            </a:r>
          </a:p>
          <a:p>
            <a:r>
              <a:rPr lang="en-US" sz="2400" dirty="0">
                <a:solidFill>
                  <a:srgbClr val="C00000"/>
                </a:solidFill>
              </a:rPr>
              <a:t>Conc.</a:t>
            </a:r>
          </a:p>
        </p:txBody>
      </p:sp>
      <p:sp>
        <p:nvSpPr>
          <p:cNvPr id="27657" name="Text Box 9"/>
          <p:cNvSpPr txBox="1">
            <a:spLocks noChangeArrowheads="1"/>
          </p:cNvSpPr>
          <p:nvPr/>
        </p:nvSpPr>
        <p:spPr bwMode="auto">
          <a:xfrm>
            <a:off x="990600" y="2667000"/>
            <a:ext cx="900759" cy="461665"/>
          </a:xfrm>
          <a:prstGeom prst="rect">
            <a:avLst/>
          </a:prstGeom>
          <a:noFill/>
          <a:ln w="9525">
            <a:noFill/>
            <a:miter lim="800000"/>
            <a:headEnd/>
            <a:tailEnd/>
          </a:ln>
        </p:spPr>
        <p:txBody>
          <a:bodyPr wrap="none">
            <a:spAutoFit/>
          </a:bodyPr>
          <a:lstStyle/>
          <a:p>
            <a:r>
              <a:rPr lang="en-US" sz="2400" dirty="0">
                <a:solidFill>
                  <a:srgbClr val="C00000"/>
                </a:solidFill>
              </a:rPr>
              <a:t>Trace</a:t>
            </a:r>
          </a:p>
        </p:txBody>
      </p:sp>
      <p:sp>
        <p:nvSpPr>
          <p:cNvPr id="27658" name="Text Box 12"/>
          <p:cNvSpPr txBox="1">
            <a:spLocks noChangeArrowheads="1"/>
          </p:cNvSpPr>
          <p:nvPr/>
        </p:nvSpPr>
        <p:spPr bwMode="auto">
          <a:xfrm>
            <a:off x="4648200" y="1295400"/>
            <a:ext cx="1539875" cy="830997"/>
          </a:xfrm>
          <a:prstGeom prst="rect">
            <a:avLst/>
          </a:prstGeom>
          <a:noFill/>
          <a:ln w="9525">
            <a:noFill/>
            <a:miter lim="800000"/>
            <a:headEnd/>
            <a:tailEnd/>
          </a:ln>
        </p:spPr>
        <p:txBody>
          <a:bodyPr wrap="square">
            <a:spAutoFit/>
          </a:bodyPr>
          <a:lstStyle/>
          <a:p>
            <a:r>
              <a:rPr lang="en-US" sz="2400" dirty="0">
                <a:solidFill>
                  <a:srgbClr val="FF0000"/>
                </a:solidFill>
              </a:rPr>
              <a:t>Naturally occurring</a:t>
            </a:r>
          </a:p>
        </p:txBody>
      </p:sp>
      <p:sp>
        <p:nvSpPr>
          <p:cNvPr id="27659" name="Text Box 13"/>
          <p:cNvSpPr txBox="1">
            <a:spLocks noChangeArrowheads="1"/>
          </p:cNvSpPr>
          <p:nvPr/>
        </p:nvSpPr>
        <p:spPr bwMode="auto">
          <a:xfrm>
            <a:off x="4800600" y="2362200"/>
            <a:ext cx="2182842" cy="461665"/>
          </a:xfrm>
          <a:prstGeom prst="rect">
            <a:avLst/>
          </a:prstGeom>
          <a:noFill/>
          <a:ln w="9525">
            <a:noFill/>
            <a:miter lim="800000"/>
            <a:headEnd/>
            <a:tailEnd/>
          </a:ln>
        </p:spPr>
        <p:txBody>
          <a:bodyPr wrap="none">
            <a:spAutoFit/>
          </a:bodyPr>
          <a:lstStyle/>
          <a:p>
            <a:r>
              <a:rPr lang="en-US" sz="2400" dirty="0">
                <a:solidFill>
                  <a:srgbClr val="7030A0"/>
                </a:solidFill>
              </a:rPr>
              <a:t>Anthropogenic</a:t>
            </a:r>
          </a:p>
        </p:txBody>
      </p:sp>
      <p:pic>
        <p:nvPicPr>
          <p:cNvPr id="14" name="Picture 2" descr="C:\Users\NARESH\Desktop\gwcc a\consequences-of-global-warming-and-climate-change-31-638.jpg"/>
          <p:cNvPicPr>
            <a:picLocks noChangeAspect="1" noChangeArrowheads="1"/>
          </p:cNvPicPr>
          <p:nvPr/>
        </p:nvPicPr>
        <p:blipFill>
          <a:blip r:embed="rId5"/>
          <a:srcRect l="26332" t="30063" r="3762" b="20042"/>
          <a:stretch>
            <a:fillRect/>
          </a:stretch>
        </p:blipFill>
        <p:spPr bwMode="auto">
          <a:xfrm>
            <a:off x="3276600" y="3810000"/>
            <a:ext cx="5395681" cy="2971800"/>
          </a:xfrm>
          <a:prstGeom prst="rect">
            <a:avLst/>
          </a:prstGeom>
          <a:noFill/>
        </p:spPr>
      </p:pic>
      <p:sp>
        <p:nvSpPr>
          <p:cNvPr id="15" name="Rectangle 14"/>
          <p:cNvSpPr/>
          <p:nvPr/>
        </p:nvSpPr>
        <p:spPr>
          <a:xfrm>
            <a:off x="4572000" y="2819400"/>
            <a:ext cx="3962400" cy="923330"/>
          </a:xfrm>
          <a:prstGeom prst="rect">
            <a:avLst/>
          </a:prstGeom>
        </p:spPr>
        <p:txBody>
          <a:bodyPr wrap="square">
            <a:spAutoFit/>
          </a:bodyPr>
          <a:lstStyle/>
          <a:p>
            <a:r>
              <a:rPr lang="en-US" dirty="0" err="1" smtClean="0"/>
              <a:t>Hydrofluorocarbons</a:t>
            </a:r>
            <a:r>
              <a:rPr lang="en-US" dirty="0" smtClean="0"/>
              <a:t> (HFCs), </a:t>
            </a:r>
            <a:r>
              <a:rPr lang="en-US" dirty="0" err="1" smtClean="0"/>
              <a:t>perfluorocarbons</a:t>
            </a:r>
            <a:r>
              <a:rPr lang="en-US" dirty="0" smtClean="0"/>
              <a:t> (PFCs) and </a:t>
            </a:r>
            <a:r>
              <a:rPr lang="en-US" dirty="0" err="1" smtClean="0"/>
              <a:t>sulphur</a:t>
            </a:r>
            <a:r>
              <a:rPr lang="en-US" dirty="0" smtClean="0"/>
              <a:t> hexafluoride (SF</a:t>
            </a:r>
            <a:r>
              <a:rPr lang="en-US" baseline="-25000" dirty="0" smtClean="0"/>
              <a:t>6</a:t>
            </a:r>
            <a:r>
              <a:rPr lang="en-US" dirty="0" smtClean="0"/>
              <a:t>).</a:t>
            </a:r>
            <a:endParaRPr lang="en-US" dirty="0"/>
          </a:p>
        </p:txBody>
      </p:sp>
      <p:sp>
        <p:nvSpPr>
          <p:cNvPr id="16" name="AutoShape 34"/>
          <p:cNvSpPr>
            <a:spLocks noChangeArrowheads="1"/>
          </p:cNvSpPr>
          <p:nvPr/>
        </p:nvSpPr>
        <p:spPr bwMode="auto">
          <a:xfrm>
            <a:off x="228600" y="4876800"/>
            <a:ext cx="2362200" cy="990600"/>
          </a:xfrm>
          <a:prstGeom prst="wedgeRoundRectCallout">
            <a:avLst>
              <a:gd name="adj1" fmla="val 85758"/>
              <a:gd name="adj2" fmla="val -107737"/>
              <a:gd name="adj3" fmla="val 16667"/>
            </a:avLst>
          </a:prstGeom>
          <a:solidFill>
            <a:srgbClr val="000080">
              <a:alpha val="30196"/>
            </a:srgbClr>
          </a:solidFill>
          <a:ln w="9525">
            <a:solidFill>
              <a:schemeClr val="tx2"/>
            </a:solidFill>
            <a:miter lim="800000"/>
            <a:headEnd/>
            <a:tailEnd/>
          </a:ln>
        </p:spPr>
        <p:txBody>
          <a:bodyPr/>
          <a:lstStyle/>
          <a:p>
            <a:pPr eaLnBrk="1" hangingPunct="1">
              <a:buFont typeface="Wingdings" pitchFamily="2" charset="2"/>
              <a:buNone/>
            </a:pPr>
            <a:r>
              <a:rPr lang="en-US" altLang="en-US" sz="2000" b="1" dirty="0" smtClean="0">
                <a:solidFill>
                  <a:srgbClr val="7030A0"/>
                </a:solidFill>
                <a:latin typeface="Century Schoolbook" pitchFamily="18" charset="0"/>
                <a:sym typeface="Wingdings" pitchFamily="2" charset="2"/>
              </a:rPr>
              <a:t>Sources of Green house gases</a:t>
            </a:r>
            <a:endParaRPr lang="en-US" altLang="en-US" sz="2000" b="1" dirty="0">
              <a:solidFill>
                <a:srgbClr val="7030A0"/>
              </a:solidFill>
              <a:latin typeface="Century Schoolbook" pitchFamily="18" charset="0"/>
              <a:sym typeface="Wingdings" pitchFamily="2" charset="2"/>
            </a:endParaRPr>
          </a:p>
        </p:txBody>
      </p:sp>
      <p:sp>
        <p:nvSpPr>
          <p:cNvPr id="17" name="AutoShape 34"/>
          <p:cNvSpPr>
            <a:spLocks noChangeArrowheads="1"/>
          </p:cNvSpPr>
          <p:nvPr/>
        </p:nvSpPr>
        <p:spPr bwMode="auto">
          <a:xfrm>
            <a:off x="6629400" y="1143000"/>
            <a:ext cx="2362200" cy="990600"/>
          </a:xfrm>
          <a:prstGeom prst="wedgeRoundRectCallout">
            <a:avLst>
              <a:gd name="adj1" fmla="val -56710"/>
              <a:gd name="adj2" fmla="val 283381"/>
              <a:gd name="adj3" fmla="val 16667"/>
            </a:avLst>
          </a:prstGeom>
          <a:solidFill>
            <a:srgbClr val="000080">
              <a:alpha val="30196"/>
            </a:srgbClr>
          </a:solidFill>
          <a:ln w="9525">
            <a:solidFill>
              <a:schemeClr val="tx2"/>
            </a:solidFill>
            <a:miter lim="800000"/>
            <a:headEnd/>
            <a:tailEnd/>
          </a:ln>
        </p:spPr>
        <p:txBody>
          <a:bodyPr/>
          <a:lstStyle/>
          <a:p>
            <a:pPr eaLnBrk="1" hangingPunct="1">
              <a:buFont typeface="Wingdings" pitchFamily="2" charset="2"/>
              <a:buNone/>
            </a:pPr>
            <a:r>
              <a:rPr lang="en-US" altLang="en-US" sz="2000" b="1" dirty="0" smtClean="0">
                <a:solidFill>
                  <a:srgbClr val="7030A0"/>
                </a:solidFill>
                <a:latin typeface="Century Schoolbook" pitchFamily="18" charset="0"/>
                <a:sym typeface="Wingdings" pitchFamily="2" charset="2"/>
              </a:rPr>
              <a:t>Sources of ozone</a:t>
            </a:r>
            <a:endParaRPr lang="en-US" altLang="en-US" sz="2000" b="1" dirty="0">
              <a:solidFill>
                <a:srgbClr val="7030A0"/>
              </a:solidFill>
              <a:latin typeface="Century Schoolbook" pitchFamily="18" charset="0"/>
              <a:sym typeface="Wingdings" pitchFamily="2" charset="2"/>
            </a:endParaRPr>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704"/>
    </mc:Choice>
    <mc:Fallback xmlns="">
      <p:transition spd="slow" advTm="69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8" presetClass="entr" presetSubtype="16"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diamond(in)">
                                      <p:cBhvr>
                                        <p:cTn id="11" dur="2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16"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amond(in)">
                                      <p:cBhvr>
                                        <p:cTn id="1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bldLst>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4"/>
          <a:srcRect/>
          <a:stretch>
            <a:fillRect/>
          </a:stretch>
        </p:blipFill>
        <p:spPr bwMode="auto">
          <a:xfrm>
            <a:off x="838200" y="1371600"/>
            <a:ext cx="7239000" cy="4808164"/>
          </a:xfrm>
          <a:prstGeom prst="rect">
            <a:avLst/>
          </a:prstGeom>
          <a:noFill/>
          <a:ln w="9525">
            <a:noFill/>
            <a:miter lim="800000"/>
            <a:headEnd/>
            <a:tailEnd/>
          </a:ln>
          <a:effectLst/>
        </p:spPr>
      </p:pic>
      <p:sp>
        <p:nvSpPr>
          <p:cNvPr id="3" name="TextBox 2"/>
          <p:cNvSpPr txBox="1"/>
          <p:nvPr/>
        </p:nvSpPr>
        <p:spPr>
          <a:xfrm>
            <a:off x="152400" y="304800"/>
            <a:ext cx="8763000" cy="1077218"/>
          </a:xfrm>
          <a:prstGeom prst="rect">
            <a:avLst/>
          </a:prstGeom>
          <a:noFill/>
        </p:spPr>
        <p:txBody>
          <a:bodyPr wrap="square" rtlCol="0">
            <a:spAutoFit/>
          </a:bodyPr>
          <a:lstStyle/>
          <a:p>
            <a:pPr algn="ctr"/>
            <a:r>
              <a:rPr lang="en-US" sz="3200" dirty="0" smtClean="0">
                <a:solidFill>
                  <a:srgbClr val="FF0000"/>
                </a:solidFill>
              </a:rPr>
              <a:t>Photochemical Smog and formation of  ground level Ozone </a:t>
            </a:r>
            <a:endParaRPr lang="en-US" sz="3200" dirty="0">
              <a:solidFill>
                <a:srgbClr val="FF0000"/>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424"/>
    </mc:Choice>
    <mc:Fallback xmlns="">
      <p:transition spd="slow" advTm="474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NARESH\Desktop\gwcc a\consequences-of-global-warming-and-climate-change-37-638.jpg"/>
          <p:cNvPicPr>
            <a:picLocks noChangeAspect="1" noChangeArrowheads="1"/>
          </p:cNvPicPr>
          <p:nvPr/>
        </p:nvPicPr>
        <p:blipFill>
          <a:blip r:embed="rId4"/>
          <a:srcRect/>
          <a:stretch>
            <a:fillRect/>
          </a:stretch>
        </p:blipFill>
        <p:spPr bwMode="auto">
          <a:xfrm>
            <a:off x="304800" y="457200"/>
            <a:ext cx="8458200" cy="6184497"/>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p:transition advTm="1683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NARESH\Desktop\gwcc a\consequences-of-global-warming-and-climate-change-42-638.jpg"/>
          <p:cNvPicPr>
            <a:picLocks noChangeAspect="1" noChangeArrowheads="1"/>
          </p:cNvPicPr>
          <p:nvPr/>
        </p:nvPicPr>
        <p:blipFill>
          <a:blip r:embed="rId4"/>
          <a:srcRect/>
          <a:stretch>
            <a:fillRect/>
          </a:stretch>
        </p:blipFill>
        <p:spPr bwMode="auto">
          <a:xfrm>
            <a:off x="0" y="381000"/>
            <a:ext cx="9074997" cy="6019800"/>
          </a:xfrm>
          <a:prstGeom prst="rect">
            <a:avLst/>
          </a:prstGeom>
          <a:noFill/>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347"/>
    </mc:Choice>
    <mc:Fallback xmlns="">
      <p:transition spd="slow" advTm="13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6|3.1"/>
</p:tagLst>
</file>

<file path=ppt/tags/tag2.xml><?xml version="1.0" encoding="utf-8"?>
<p:tagLst xmlns:a="http://schemas.openxmlformats.org/drawingml/2006/main" xmlns:r="http://schemas.openxmlformats.org/officeDocument/2006/relationships" xmlns:p="http://schemas.openxmlformats.org/presentationml/2006/main">
  <p:tag name="TIMING" val="|21|1.4|1.9|2.2|2.2|1.9|1.4|1.1|1.2|1.2|1.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386</TotalTime>
  <Words>667</Words>
  <Application>Microsoft Office PowerPoint</Application>
  <PresentationFormat>On-screen Show (4:3)</PresentationFormat>
  <Paragraphs>164</Paragraphs>
  <Slides>28</Slides>
  <Notes>7</Notes>
  <HiddenSlides>0</HiddenSlides>
  <MMClips>28</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宋体</vt:lpstr>
      <vt:lpstr>Arial</vt:lpstr>
      <vt:lpstr>Calibri</vt:lpstr>
      <vt:lpstr>Century Schoolbook</vt:lpstr>
      <vt:lpstr>Constantia</vt:lpstr>
      <vt:lpstr>Lucida Grande</vt:lpstr>
      <vt:lpstr>SimHei</vt:lpstr>
      <vt:lpstr>SimHei</vt:lpstr>
      <vt:lpstr>Symbol</vt:lpstr>
      <vt:lpstr>Times New Roman</vt:lpstr>
      <vt:lpstr>Wingdings</vt:lpstr>
      <vt:lpstr>Wingdings 2</vt:lpstr>
      <vt:lpstr>Flow</vt:lpstr>
      <vt:lpstr>PowerPoint Presentation</vt:lpstr>
      <vt:lpstr>Contents</vt:lpstr>
      <vt:lpstr>PowerPoint Presentation</vt:lpstr>
      <vt:lpstr>PowerPoint Presentation</vt:lpstr>
      <vt:lpstr>PowerPoint Presentation</vt:lpstr>
      <vt:lpstr>Type and sources Greenhouse Gases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Pathways of energy transfer in a global average</vt:lpstr>
      <vt:lpstr>PowerPoint Presentation</vt:lpstr>
      <vt:lpstr>Black Body Radiation</vt:lpstr>
      <vt:lpstr>Solar Constant</vt:lpstr>
      <vt:lpstr>Earth</vt:lpstr>
      <vt:lpstr>Earth- Incoming Radiation</vt:lpstr>
      <vt:lpstr>Earth- Outgoing Radiation</vt:lpstr>
      <vt:lpstr>Earth’s Radiation Budget</vt:lpstr>
      <vt:lpstr>Earth as a Black Body</vt:lpstr>
      <vt:lpstr>Mitigation of Global Warming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warming and climate change refer to an increase in average global temperatures. Natural events and human activities are believed to be contributing to an increase in average global temperatures. This is caused primarily by increases in greenhouse gases such as Carbon Dioxide (CO2</dc:title>
  <dc:creator>NARESH</dc:creator>
  <cp:lastModifiedBy>Abanti Pradhan</cp:lastModifiedBy>
  <cp:revision>52</cp:revision>
  <dcterms:created xsi:type="dcterms:W3CDTF">2020-04-02T11:14:53Z</dcterms:created>
  <dcterms:modified xsi:type="dcterms:W3CDTF">2024-10-21T06:10:26Z</dcterms:modified>
</cp:coreProperties>
</file>